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2" r:id="rId4"/>
    <p:sldId id="266" r:id="rId5"/>
    <p:sldId id="26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6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5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2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0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9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4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1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ip.egitim@marmara.edu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/>
              <a:t>Ders Seçmek için Kayıt Yenileme (ders seçme) işlemleri menüsüne tıklayınız</a:t>
            </a:r>
            <a:r>
              <a:rPr lang="tr-TR" altLang="tr-TR"/>
              <a:t>.</a:t>
            </a:r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>
          <a:xfrm>
            <a:off x="2368550" y="4767263"/>
            <a:ext cx="6845300" cy="58261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</a:rPr>
              <a:t>2021-2022 Ders Kayıtlanma</a:t>
            </a:r>
          </a:p>
        </p:txBody>
      </p:sp>
    </p:spTree>
    <p:extLst>
      <p:ext uri="{BB962C8B-B14F-4D97-AF65-F5344CB8AC3E}">
        <p14:creationId xmlns:p14="http://schemas.microsoft.com/office/powerpoint/2010/main" val="293291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 fontScale="90000"/>
          </a:bodyPr>
          <a:lstStyle/>
          <a:p>
            <a:r>
              <a:rPr lang="tr-TR" altLang="tr-TR" dirty="0"/>
              <a:t>2020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883807"/>
              </p:ext>
            </p:extLst>
          </p:nvPr>
        </p:nvGraphicFramePr>
        <p:xfrm>
          <a:off x="661184" y="1839818"/>
          <a:ext cx="10100601" cy="4524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4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499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3. YIL</a:t>
                      </a:r>
                      <a:endParaRPr lang="tr-T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No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Ders Kodu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Ders Adı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T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U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Kredi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ECTS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MED3500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Cardiovascular System and Related Disorders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effectLst/>
                        </a:rPr>
                        <a:t>2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MED3501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Gastrointestinal System, Metabolism and Related Disorders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MED3502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Nervous System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119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4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 dirty="0">
                          <a:effectLst/>
                        </a:rPr>
                        <a:t>MED3503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Growth, Development, Mental Health and Related Disorders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MED3504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Urinary and Reproductive System and Related Disorders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133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6</a:t>
                      </a:r>
                      <a:endParaRPr lang="tr-T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MED3507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Basic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Medical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Practice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7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MED3508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Clinical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Skills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Lab</a:t>
                      </a:r>
                      <a:r>
                        <a:rPr lang="tr-TR" sz="1600" u="none" strike="noStrike" dirty="0">
                          <a:effectLst/>
                        </a:rPr>
                        <a:t>-CSL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MED3509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Student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Research</a:t>
                      </a:r>
                      <a:r>
                        <a:rPr lang="tr-TR" sz="1600" u="none" strike="noStrike" dirty="0">
                          <a:effectLst/>
                        </a:rPr>
                        <a:t> </a:t>
                      </a:r>
                      <a:r>
                        <a:rPr lang="tr-TR" sz="1600" u="none" strike="noStrike" dirty="0" err="1">
                          <a:effectLst/>
                        </a:rPr>
                        <a:t>Activity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9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u="none" strike="noStrike">
                          <a:effectLst/>
                        </a:rPr>
                        <a:t>MEDxxx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Phase</a:t>
                      </a:r>
                      <a:r>
                        <a:rPr lang="tr-TR" sz="1600" u="none" strike="noStrike" dirty="0">
                          <a:effectLst/>
                        </a:rPr>
                        <a:t> 1: </a:t>
                      </a:r>
                      <a:r>
                        <a:rPr lang="tr-TR" sz="1600" u="none" strike="noStrike" dirty="0" err="1">
                          <a:effectLst/>
                        </a:rPr>
                        <a:t>Elective</a:t>
                      </a:r>
                      <a:r>
                        <a:rPr lang="tr-TR" sz="1600" u="none" strike="noStrike" dirty="0">
                          <a:effectLst/>
                        </a:rPr>
                        <a:t> III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40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998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2000" u="none" strike="noStrike">
                          <a:effectLst/>
                        </a:rPr>
                        <a:t>TOPLAM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792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212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60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30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2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200" dirty="0"/>
              <a:t>        </a:t>
            </a:r>
            <a:r>
              <a:rPr lang="tr-TR" altLang="tr-TR" sz="2400" b="1" i="1" dirty="0"/>
              <a:t>Seçmeli ders havuzundan almak istediğiniz dersi ekleye tıklayınız.</a:t>
            </a:r>
            <a:br>
              <a:rPr lang="tr-TR" altLang="tr-TR" sz="2000" b="1" i="1" dirty="0"/>
            </a:br>
            <a:endParaRPr lang="tr-TR" altLang="tr-TR" sz="1800" b="1" i="1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986097"/>
              </p:ext>
            </p:extLst>
          </p:nvPr>
        </p:nvGraphicFramePr>
        <p:xfrm>
          <a:off x="1213806" y="2275172"/>
          <a:ext cx="7583061" cy="4087767"/>
        </p:xfrm>
        <a:graphic>
          <a:graphicData uri="http://schemas.openxmlformats.org/drawingml/2006/table">
            <a:tbl>
              <a:tblPr/>
              <a:tblGrid>
                <a:gridCol w="426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6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16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effectLst/>
                        </a:rPr>
                        <a:t>   2020-2021  DERS YILI 1. 2.  ve 3. SINIF  ELEKTİF LİSTESİ ( GÜZ DÖNEMİ )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Sayı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DERS KODU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DERS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MED1550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Molecular Research Techniques in Medicine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>
                          <a:effectLst/>
                        </a:rPr>
                        <a:t>MED1551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dirty="0" err="1">
                          <a:effectLst/>
                        </a:rPr>
                        <a:t>Istanbul</a:t>
                      </a:r>
                      <a:r>
                        <a:rPr lang="tr-TR" sz="1000" u="none" strike="noStrike" dirty="0">
                          <a:effectLst/>
                        </a:rPr>
                        <a:t>, </a:t>
                      </a:r>
                      <a:r>
                        <a:rPr lang="tr-TR" sz="1000" u="none" strike="noStrike" dirty="0" err="1">
                          <a:effectLst/>
                        </a:rPr>
                        <a:t>Capital</a:t>
                      </a:r>
                      <a:r>
                        <a:rPr lang="tr-TR" sz="1000" u="none" strike="noStrike" dirty="0">
                          <a:effectLst/>
                        </a:rPr>
                        <a:t> of </a:t>
                      </a:r>
                      <a:r>
                        <a:rPr lang="tr-TR" sz="1000" u="none" strike="noStrike" dirty="0" err="1">
                          <a:effectLst/>
                        </a:rPr>
                        <a:t>Cultures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MED1555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History of Civilization (in Anatolia)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MED1557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Molecular Biology and Genetics of Cancer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MED1558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Personalized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Medicine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MED1559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Molecular Diagnostics and Treatment in Gastrointestinal Diseases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MED1560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Evolution in Medicine and Life Events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MED1561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Introduction to Research Methodology in Physiological Sciences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Health and Physical Activity II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Adolescent Health: Prevention and Early Detection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Philosophy and Health: Philosophical Encounters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Psychiatric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Disorders</a:t>
                      </a:r>
                      <a:r>
                        <a:rPr lang="tr-TR" sz="1000" u="none" strike="noStrike" dirty="0">
                          <a:effectLst/>
                        </a:rPr>
                        <a:t> Through </a:t>
                      </a:r>
                      <a:r>
                        <a:rPr lang="tr-TR" sz="1000" u="none" strike="noStrike" dirty="0" err="1">
                          <a:effectLst/>
                        </a:rPr>
                        <a:t>Literature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62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Interactive English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MED1666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Bridge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15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MED1669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Tumour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Immunogenetics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16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Cinema</a:t>
                      </a:r>
                      <a:r>
                        <a:rPr lang="tr-TR" sz="1000" u="none" strike="noStrike" dirty="0">
                          <a:effectLst/>
                        </a:rPr>
                        <a:t> and Health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>
                          <a:effectLst/>
                        </a:rPr>
                        <a:t>Reading </a:t>
                      </a:r>
                      <a:r>
                        <a:rPr lang="tr-TR" sz="1000" u="none" strike="noStrike" dirty="0" err="1">
                          <a:effectLst/>
                        </a:rPr>
                        <a:t>Scientific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Articles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896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Classical music composers and their illnesses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19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Turkish Practical course for foreign student-Basic level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20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Turkish Practical course for foreign student-Advanced level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MED1657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Introduction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to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Neurosciences:Selected</a:t>
                      </a:r>
                      <a:r>
                        <a:rPr lang="tr-TR" sz="1000" u="none" strike="noStrike" dirty="0">
                          <a:effectLst/>
                        </a:rPr>
                        <a:t> </a:t>
                      </a:r>
                      <a:r>
                        <a:rPr lang="tr-TR" sz="1000" u="none" strike="noStrike" dirty="0" err="1">
                          <a:effectLst/>
                        </a:rPr>
                        <a:t>Readings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9514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>
                          <a:effectLst/>
                        </a:rPr>
                        <a:t>22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>
                          <a:effectLst/>
                        </a:rPr>
                        <a:t>MED1678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u="none" strike="noStrike" dirty="0" err="1">
                          <a:effectLst/>
                        </a:rPr>
                        <a:t>Stress</a:t>
                      </a:r>
                      <a:r>
                        <a:rPr lang="tr-TR" sz="1000" u="none" strike="noStrike" dirty="0">
                          <a:effectLst/>
                        </a:rPr>
                        <a:t> Management Through </a:t>
                      </a:r>
                      <a:r>
                        <a:rPr lang="tr-TR" sz="1000" u="none" strike="noStrike" dirty="0" err="1">
                          <a:effectLst/>
                        </a:rPr>
                        <a:t>Mindfulness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05" marR="9405" marT="940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380948"/>
              </p:ext>
            </p:extLst>
          </p:nvPr>
        </p:nvGraphicFramePr>
        <p:xfrm>
          <a:off x="1166951" y="1227909"/>
          <a:ext cx="8013411" cy="337059"/>
        </p:xfrm>
        <a:graphic>
          <a:graphicData uri="http://schemas.openxmlformats.org/drawingml/2006/table">
            <a:tbl>
              <a:tblPr/>
              <a:tblGrid>
                <a:gridCol w="9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8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0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1: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55212" y="4440523"/>
            <a:ext cx="748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3806" y="1665161"/>
            <a:ext cx="7830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Her Seçmeli Stajın kontenjanı bulunmaktadır. Ders Seçtikten sonra kontenjan dolu dediği zaman başka bir seçmeli dersi seçiniz.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0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152650" y="685801"/>
            <a:ext cx="7886700" cy="5491163"/>
          </a:xfrm>
        </p:spPr>
        <p:txBody>
          <a:bodyPr>
            <a:normAutofit lnSpcReduction="10000"/>
          </a:bodyPr>
          <a:lstStyle/>
          <a:p>
            <a:r>
              <a:rPr lang="tr-TR" altLang="tr-TR" dirty="0"/>
              <a:t>Seçmiş olduğunuz derslerin toplamı </a:t>
            </a:r>
            <a:r>
              <a:rPr lang="tr-TR" altLang="tr-TR" b="1" dirty="0"/>
              <a:t>60 kredi </a:t>
            </a:r>
            <a:r>
              <a:rPr lang="tr-TR" altLang="tr-TR" dirty="0"/>
              <a:t>olmalıdır.</a:t>
            </a:r>
          </a:p>
          <a:p>
            <a:r>
              <a:rPr lang="tr-TR" altLang="tr-TR" dirty="0"/>
              <a:t>Sonrasında Seçilen Dersler sekmesinden </a:t>
            </a:r>
            <a:r>
              <a:rPr lang="tr-TR" altLang="tr-TR" b="1" dirty="0"/>
              <a:t>Danışman Onayına Gönder</a:t>
            </a:r>
            <a:r>
              <a:rPr lang="tr-TR" altLang="tr-TR" dirty="0"/>
              <a:t> butonuna basınız.</a:t>
            </a:r>
          </a:p>
          <a:p>
            <a:r>
              <a:rPr lang="tr-TR" altLang="tr-TR" dirty="0"/>
              <a:t>Seçilen derslerin danışmanınız tarafından onaylanmasını </a:t>
            </a:r>
            <a:r>
              <a:rPr lang="tr-TR" altLang="tr-TR" b="1" dirty="0"/>
              <a:t>bekleyiniz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</a:t>
            </a:r>
            <a:r>
              <a:rPr lang="tr-TR" altLang="tr-TR" u="sng" dirty="0"/>
              <a:t>ÖBYS üzerinden danışmanınıza mesaj gönderebilirsiniz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yazıcı çıktısı almanıza ve danışmanınızın talep etmesi haricinde yanına gitmenize </a:t>
            </a:r>
            <a:r>
              <a:rPr lang="tr-TR" altLang="tr-TR" b="1" dirty="0"/>
              <a:t>gerek yoktur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Derslerinizin tümü onaylandıysa kayıt süreciniz tamamlanmıştır</a:t>
            </a:r>
            <a:r>
              <a:rPr lang="tr-TR" altLang="tr-TR" dirty="0">
                <a:sym typeface="Wingdings" panose="05000000000000000000" pitchFamily="2" charset="2"/>
              </a:rPr>
              <a:t>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28578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tr-TR" b="1" dirty="0"/>
              <a:t>Ders kaydı işlemleri sırasında sorun  yaşarsınız;</a:t>
            </a:r>
            <a:br>
              <a:rPr lang="tr-TR" b="1" dirty="0"/>
            </a:br>
            <a:endParaRPr lang="tr-TR" alt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tr-TR" dirty="0"/>
              <a:t>0216)  777 56 88,  (0216)  777 56 89 numaralı Eğitim Birimini arayabilirsiniz.</a:t>
            </a:r>
          </a:p>
          <a:p>
            <a:pPr marL="0" indent="0">
              <a:buNone/>
              <a:defRPr/>
            </a:pPr>
            <a:endParaRPr lang="tr-TR" dirty="0">
              <a:hlinkClick r:id="rId2"/>
            </a:endParaRPr>
          </a:p>
          <a:p>
            <a:pPr marL="0" indent="0">
              <a:buNone/>
              <a:defRPr/>
            </a:pPr>
            <a:r>
              <a:rPr lang="tr-TR" dirty="0">
                <a:hlinkClick r:id="rId2"/>
              </a:rPr>
              <a:t>tip.egitim@marmara.edu.tr</a:t>
            </a:r>
            <a:r>
              <a:rPr lang="tr-TR" dirty="0"/>
              <a:t> adresine mail göndererek yardım alabilirsiniz.</a:t>
            </a:r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r>
              <a:rPr lang="tr-TR" b="1" dirty="0"/>
              <a:t>                                                       Başarılar Dileriz.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70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467</Words>
  <Application>Microsoft Office PowerPoint</Application>
  <PresentationFormat>Geniş ekran</PresentationFormat>
  <Paragraphs>171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Teması</vt:lpstr>
      <vt:lpstr>Ders Seçmek için Kayıt Yenileme (ders seçme) işlemleri menüsüne tıklayınız.</vt:lpstr>
      <vt:lpstr>2020 Müfredatına tabi olan öğrenciler tablodaki dersleri tıklayarak seçiniz.</vt:lpstr>
      <vt:lpstr>        Seçmeli ders havuzundan almak istediğiniz dersi ekleye tıklayınız. </vt:lpstr>
      <vt:lpstr>PowerPoint Sunusu</vt:lpstr>
      <vt:lpstr> Ders kaydı işlemleri sırasında sorun  yaşarsınız;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Seçmek için Kayıt Yenileme (ders seçme) işlemleri menüsüne tıklayınız.</dc:title>
  <dc:creator>Suzan</dc:creator>
  <cp:lastModifiedBy>Suzan Al</cp:lastModifiedBy>
  <cp:revision>40</cp:revision>
  <dcterms:created xsi:type="dcterms:W3CDTF">2017-09-05T05:48:52Z</dcterms:created>
  <dcterms:modified xsi:type="dcterms:W3CDTF">2021-09-27T06:36:46Z</dcterms:modified>
</cp:coreProperties>
</file>