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71" r:id="rId4"/>
    <p:sldId id="262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932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030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64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2347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54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423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075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596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940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862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128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58D29-BC0E-474B-A158-F089156950D0}" type="datetimeFigureOut">
              <a:rPr lang="tr-TR" smtClean="0"/>
              <a:pPr/>
              <a:t>27.09.2021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6C10C-84FB-4157-93C5-6B2497957AD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119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tip.egitim@marmara.edu.t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altLang="tr-TR" b="1"/>
              <a:t>Ders Seçmek için Kayıt Yenileme (ders seçme) işlemleri menüsüne tıklayınız</a:t>
            </a:r>
            <a:r>
              <a:rPr lang="tr-TR" altLang="tr-TR"/>
              <a:t>.</a:t>
            </a:r>
          </a:p>
        </p:txBody>
      </p:sp>
      <p:sp>
        <p:nvSpPr>
          <p:cNvPr id="4099" name="Alt Başlık 2"/>
          <p:cNvSpPr>
            <a:spLocks noGrp="1"/>
          </p:cNvSpPr>
          <p:nvPr>
            <p:ph type="subTitle" idx="1"/>
          </p:nvPr>
        </p:nvSpPr>
        <p:spPr>
          <a:xfrm>
            <a:off x="2368550" y="4767263"/>
            <a:ext cx="6845300" cy="582612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</a:rPr>
              <a:t>2021-2022 Ders Kayıtlanma</a:t>
            </a:r>
          </a:p>
        </p:txBody>
      </p:sp>
    </p:spTree>
    <p:extLst>
      <p:ext uri="{BB962C8B-B14F-4D97-AF65-F5344CB8AC3E}">
        <p14:creationId xmlns:p14="http://schemas.microsoft.com/office/powerpoint/2010/main" val="2932911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/>
              <a:t>2020 Müfredatına tabi olan öğrenciler tablodaki dersleri tıklayarak seçiniz.</a:t>
            </a:r>
            <a:endParaRPr lang="tr-TR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932669"/>
              </p:ext>
            </p:extLst>
          </p:nvPr>
        </p:nvGraphicFramePr>
        <p:xfrm>
          <a:off x="838199" y="1839818"/>
          <a:ext cx="8834610" cy="37587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9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16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69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8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85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85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85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0775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2000" u="none" strike="noStrike" dirty="0">
                          <a:effectLst/>
                        </a:rPr>
                        <a:t>4. YIL</a:t>
                      </a:r>
                      <a:endParaRPr lang="tr-T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75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No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Ders Kodu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Ders Adı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T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U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Kredi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ECTS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75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effectLst/>
                        </a:rPr>
                        <a:t>MED4593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>
                          <a:effectLst/>
                        </a:rPr>
                        <a:t>Musculoskeletal System Health And Related Dısorders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60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90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75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effectLst/>
                        </a:rPr>
                        <a:t>MED4586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>
                          <a:effectLst/>
                        </a:rPr>
                        <a:t>Ophtalmology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75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effectLst/>
                        </a:rPr>
                        <a:t>MED4587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u="none" strike="noStrike">
                          <a:effectLst/>
                        </a:rPr>
                        <a:t>Otorhinolaryngology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75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 dirty="0">
                          <a:effectLst/>
                        </a:rPr>
                        <a:t>MED4588</a:t>
                      </a:r>
                      <a:endParaRPr lang="tr-T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err="1">
                          <a:effectLst/>
                        </a:rPr>
                        <a:t>Dermatology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775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>
                          <a:effectLst/>
                        </a:rPr>
                        <a:t>MED4583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Professionalism and Counseling Program I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32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100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75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6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>
                          <a:effectLst/>
                        </a:rPr>
                        <a:t>MED4599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err="1">
                          <a:effectLst/>
                        </a:rPr>
                        <a:t>Internal</a:t>
                      </a:r>
                      <a:r>
                        <a:rPr lang="tr-TR" sz="1400" u="none" strike="noStrike" dirty="0">
                          <a:effectLst/>
                        </a:rPr>
                        <a:t> </a:t>
                      </a:r>
                      <a:r>
                        <a:rPr lang="tr-TR" sz="1400" u="none" strike="noStrike" dirty="0" err="1">
                          <a:effectLst/>
                        </a:rPr>
                        <a:t>Medicine</a:t>
                      </a:r>
                      <a:r>
                        <a:rPr lang="tr-TR" sz="1400" u="none" strike="noStrike" dirty="0">
                          <a:effectLst/>
                        </a:rPr>
                        <a:t> </a:t>
                      </a:r>
                      <a:r>
                        <a:rPr lang="tr-TR" sz="1400" u="none" strike="noStrike" dirty="0" err="1">
                          <a:effectLst/>
                        </a:rPr>
                        <a:t>Block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120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180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20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20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775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7</a:t>
                      </a:r>
                      <a:endParaRPr lang="tr-TR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>
                          <a:effectLst/>
                        </a:rPr>
                        <a:t>MED4595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u="none" strike="noStrike" dirty="0">
                          <a:effectLst/>
                        </a:rPr>
                        <a:t>Basic Surgical Disorders and Invasive Procedures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60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100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10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775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8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>
                          <a:effectLst/>
                        </a:rPr>
                        <a:t>MEDxxx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err="1">
                          <a:effectLst/>
                        </a:rPr>
                        <a:t>Phase</a:t>
                      </a:r>
                      <a:r>
                        <a:rPr lang="tr-TR" sz="1400" u="none" strike="noStrike" dirty="0">
                          <a:effectLst/>
                        </a:rPr>
                        <a:t> 2: </a:t>
                      </a:r>
                      <a:r>
                        <a:rPr lang="tr-TR" sz="1400" u="none" strike="noStrike" dirty="0" err="1">
                          <a:effectLst/>
                        </a:rPr>
                        <a:t>Elective</a:t>
                      </a:r>
                      <a:r>
                        <a:rPr lang="tr-TR" sz="1400" u="none" strike="noStrike" dirty="0">
                          <a:effectLst/>
                        </a:rPr>
                        <a:t> 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75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775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9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u="none" strike="noStrike">
                          <a:effectLst/>
                        </a:rPr>
                        <a:t>MEDxxx</a:t>
                      </a:r>
                      <a:endParaRPr lang="tr-T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u="none" strike="noStrike" dirty="0" err="1">
                          <a:effectLst/>
                        </a:rPr>
                        <a:t>Phase</a:t>
                      </a:r>
                      <a:r>
                        <a:rPr lang="tr-TR" sz="1400" u="none" strike="noStrike" dirty="0">
                          <a:effectLst/>
                        </a:rPr>
                        <a:t> 2: </a:t>
                      </a:r>
                      <a:r>
                        <a:rPr lang="tr-TR" sz="1400" u="none" strike="noStrike" dirty="0" err="1">
                          <a:effectLst/>
                        </a:rPr>
                        <a:t>Elective</a:t>
                      </a:r>
                      <a:r>
                        <a:rPr lang="tr-TR" sz="1400" u="none" strike="noStrike" dirty="0">
                          <a:effectLst/>
                        </a:rPr>
                        <a:t> II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15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75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3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7758">
                <a:tc gridSpan="3">
                  <a:txBody>
                    <a:bodyPr/>
                    <a:lstStyle/>
                    <a:p>
                      <a:pPr algn="r" fontAlgn="ctr"/>
                      <a:r>
                        <a:rPr lang="tr-TR" sz="1800" u="none" strike="noStrike">
                          <a:effectLst/>
                        </a:rPr>
                        <a:t>TOPLAM</a:t>
                      </a:r>
                      <a:endParaRPr lang="tr-T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362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560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60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60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234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Grubunuza göre Ders Seçimi yapınız.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826045"/>
              </p:ext>
            </p:extLst>
          </p:nvPr>
        </p:nvGraphicFramePr>
        <p:xfrm>
          <a:off x="838200" y="1825625"/>
          <a:ext cx="10515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/>
                        <a:t>4.Sınıf 1.Grup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4.Sınıf</a:t>
                      </a:r>
                      <a:r>
                        <a:rPr lang="tr-TR" baseline="0" dirty="0"/>
                        <a:t> 2.Grup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4.Sınıf</a:t>
                      </a:r>
                      <a:r>
                        <a:rPr lang="tr-TR" baseline="0" dirty="0"/>
                        <a:t> 3.Grup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4.Sınıf 4.Grup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MED4583.1,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MED4586.1,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MED4587.1,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MED4588.1,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MED4593.1,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MED4595.1,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MED4596.1,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1.1,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2.1,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MED4583.2,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MED4586.2,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MED4587.2,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MED4588.2,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MED4593.2,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MED4595.2,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MED4596.2,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1.2,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2.2,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MED4583.3,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MED4586.3,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MED4587.3,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MED4588.3,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MED4593.3,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MED4595.3,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MED4596.3,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1.3,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2.3,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MED4583.4,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MED4586.4,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MED4587.4,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MED4588.4,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MED4593.4,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MED4595.4,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MED4596.4,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1.4,</a:t>
                      </a:r>
                    </a:p>
                    <a:p>
                      <a:pPr marL="0" indent="0">
                        <a:buNone/>
                        <a:defRPr/>
                      </a:pPr>
                      <a:r>
                        <a:rPr lang="tr-TR" dirty="0">
                          <a:solidFill>
                            <a:srgbClr val="000000"/>
                          </a:solidFill>
                        </a:rPr>
                        <a:t>Seçmeli 2.4,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586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96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sz="2200" dirty="0"/>
              <a:t>        </a:t>
            </a:r>
            <a:r>
              <a:rPr lang="tr-TR" altLang="tr-TR" sz="2800" b="1" dirty="0"/>
              <a:t>Seçmeli ders havuzundan almak istediğiniz dersi ekleye tıklayınız.</a:t>
            </a:r>
            <a:br>
              <a:rPr lang="tr-TR" altLang="tr-TR" sz="2400" b="1" dirty="0"/>
            </a:br>
            <a:endParaRPr lang="tr-TR" altLang="tr-TR" sz="2000" b="1" dirty="0"/>
          </a:p>
        </p:txBody>
      </p:sp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6537797"/>
              </p:ext>
            </p:extLst>
          </p:nvPr>
        </p:nvGraphicFramePr>
        <p:xfrm>
          <a:off x="603433" y="2321166"/>
          <a:ext cx="10172419" cy="4412332"/>
        </p:xfrm>
        <a:graphic>
          <a:graphicData uri="http://schemas.openxmlformats.org/drawingml/2006/table">
            <a:tbl>
              <a:tblPr/>
              <a:tblGrid>
                <a:gridCol w="546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9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7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8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89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5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566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6489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P2-E1,2: 4 / E3,4: 5. YARIYIL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48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Ders Kodu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Ders Adı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Kredi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ECTS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48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MED4500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Anatomy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648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MED4501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Anesthesiology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Reanimation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48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MED4502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Biophysics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2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MED4503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Biostatistics and Medical Informatics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2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MED4504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Cardiology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2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MED4506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Cardiovascular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Surgery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2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MED4507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Child and Adolescent Psychiatry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1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MED4508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Dermatology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2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MED4509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Emergency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Medicine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20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MED4510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Endocrinology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2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MED4511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Family Medicine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20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MED4512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Forensic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tr-T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Medicine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7242604"/>
              </p:ext>
            </p:extLst>
          </p:nvPr>
        </p:nvGraphicFramePr>
        <p:xfrm>
          <a:off x="673931" y="890284"/>
          <a:ext cx="9806499" cy="750570"/>
        </p:xfrm>
        <a:graphic>
          <a:graphicData uri="http://schemas.openxmlformats.org/drawingml/2006/table">
            <a:tbl>
              <a:tblPr/>
              <a:tblGrid>
                <a:gridCol w="44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36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2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11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11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7059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MEDxxx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</a:t>
                      </a:r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2: </a:t>
                      </a:r>
                      <a:r>
                        <a:rPr lang="tr-T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Elective</a:t>
                      </a:r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6888">
                <a:tc>
                  <a:txBody>
                    <a:bodyPr/>
                    <a:lstStyle/>
                    <a:p>
                      <a:pPr algn="l" fontAlgn="ctr"/>
                      <a:r>
                        <a:rPr lang="tr-T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MEDxxx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Phase</a:t>
                      </a:r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2: </a:t>
                      </a:r>
                      <a:r>
                        <a:rPr lang="tr-T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Elective</a:t>
                      </a:r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tr-TR" sz="2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II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555212" y="4440523"/>
            <a:ext cx="7489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tr-TR" b="1" dirty="0">
              <a:solidFill>
                <a:srgbClr val="FF0000"/>
              </a:solidFill>
            </a:endParaRPr>
          </a:p>
          <a:p>
            <a:pPr>
              <a:defRPr/>
            </a:pP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801857" y="1716258"/>
            <a:ext cx="96645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solidFill>
                  <a:srgbClr val="FF0000"/>
                </a:solidFill>
              </a:rPr>
              <a:t>Grubunuza göre Seçmeli Dersinizi seçiniz. Her Seçmeli Stajın kontenjanı 5’tir. Ders Seçtikten sonra kontenjan dolu dediği zaman başka bir seçmeli dersi seçiniz.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708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40848"/>
            <a:ext cx="10515600" cy="1325563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tr-TR" sz="3600" b="1" dirty="0"/>
              <a:t>Seçmeli Stajlarını Hastane dışında başka bir Hastane ya da Aile Sağlığı Merkezinde yapmak isteyen öğrenciler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>
              <a:defRPr/>
            </a:pPr>
            <a:r>
              <a:rPr lang="tr-TR" dirty="0" err="1"/>
              <a:t>Med</a:t>
            </a:r>
            <a:r>
              <a:rPr lang="tr-TR" dirty="0"/>
              <a:t> 4801-Seçmeli 1</a:t>
            </a:r>
          </a:p>
          <a:p>
            <a:pPr>
              <a:defRPr/>
            </a:pPr>
            <a:r>
              <a:rPr lang="tr-TR" dirty="0" err="1"/>
              <a:t>Med</a:t>
            </a:r>
            <a:r>
              <a:rPr lang="tr-TR" dirty="0"/>
              <a:t> 4802-Seçmeli 2 stajlarını seçecekler.</a:t>
            </a:r>
          </a:p>
          <a:p>
            <a:pPr marL="0" indent="0">
              <a:buNone/>
              <a:defRPr/>
            </a:pPr>
            <a:r>
              <a:rPr lang="tr-TR" dirty="0"/>
              <a:t>Örnek 4801.1     4802.1</a:t>
            </a:r>
          </a:p>
          <a:p>
            <a:pPr marL="0" indent="0">
              <a:buNone/>
              <a:defRPr/>
            </a:pPr>
            <a:r>
              <a:rPr lang="tr-TR" dirty="0"/>
              <a:t>            4801.2     4802.2</a:t>
            </a:r>
          </a:p>
          <a:p>
            <a:pPr marL="0" indent="0">
              <a:buNone/>
              <a:defRPr/>
            </a:pPr>
            <a:r>
              <a:rPr lang="tr-TR" dirty="0"/>
              <a:t>            4801.3     4802.3</a:t>
            </a:r>
          </a:p>
          <a:p>
            <a:pPr marL="0" indent="0">
              <a:buNone/>
              <a:defRPr/>
            </a:pPr>
            <a:r>
              <a:rPr lang="tr-TR" dirty="0"/>
              <a:t>            4801.4     4802.4</a:t>
            </a:r>
          </a:p>
          <a:p>
            <a:pPr>
              <a:defRPr/>
            </a:pPr>
            <a:endParaRPr lang="tr-TR" dirty="0"/>
          </a:p>
          <a:p>
            <a:pPr marL="0" indent="0">
              <a:buNone/>
              <a:defRPr/>
            </a:pPr>
            <a:r>
              <a:rPr lang="tr-TR" dirty="0"/>
              <a:t>İstanbul içinde Aile Sağlığı Merkezinde </a:t>
            </a:r>
            <a:r>
              <a:rPr lang="tr-TR" dirty="0" err="1"/>
              <a:t>ASM’de</a:t>
            </a:r>
            <a:r>
              <a:rPr lang="tr-TR" dirty="0"/>
              <a:t> staj yapacak öğrenciler sadece </a:t>
            </a:r>
            <a:r>
              <a:rPr lang="tr-TR" b="1" dirty="0"/>
              <a:t>PENDİK, KARTAL </a:t>
            </a:r>
            <a:r>
              <a:rPr lang="tr-TR" dirty="0"/>
              <a:t>ve </a:t>
            </a:r>
            <a:r>
              <a:rPr lang="tr-TR" b="1" dirty="0"/>
              <a:t>MALTEPE</a:t>
            </a:r>
            <a:r>
              <a:rPr lang="tr-TR" dirty="0"/>
              <a:t> ilçelerinde yapabilirler.</a:t>
            </a:r>
          </a:p>
          <a:p>
            <a:pPr marL="0" indent="0">
              <a:buNone/>
              <a:defRPr/>
            </a:pPr>
            <a:r>
              <a:rPr lang="tr-TR" dirty="0"/>
              <a:t>Başka bir Hastane ya da ASM’ de staj yapacak öğrenciler Tıp Fakültesi Evrak Kayıt Birimine Dilekçe ile hangi kurumda staj yapmak istediğini belirterek en geç 1 ay öncesinden başvurmaları gerekmektedir.</a:t>
            </a:r>
          </a:p>
          <a:p>
            <a:pPr marL="0" indent="0">
              <a:buNone/>
              <a:defRPr/>
            </a:pPr>
            <a:r>
              <a:rPr lang="tr-TR" dirty="0"/>
              <a:t>Üst yazı yazıldıktan sonra ilgili yazıyı kendiniz, ilgili kuruma götürerek </a:t>
            </a:r>
            <a:r>
              <a:rPr lang="tr-TR" b="1" dirty="0"/>
              <a:t>Kabul Kağıdı </a:t>
            </a:r>
            <a:r>
              <a:rPr lang="tr-TR" dirty="0"/>
              <a:t>alıp</a:t>
            </a:r>
            <a:r>
              <a:rPr lang="tr-TR" b="1" dirty="0"/>
              <a:t> Staj başlamadan en geç 1 hafta önce </a:t>
            </a:r>
            <a:r>
              <a:rPr lang="tr-TR" dirty="0"/>
              <a:t>Tıp Fakültesi Eğitim Birimine  getirmeleri gerekmektedir.</a:t>
            </a:r>
          </a:p>
          <a:p>
            <a:pPr marL="0" indent="0">
              <a:buNone/>
              <a:defRPr/>
            </a:pPr>
            <a:r>
              <a:rPr lang="tr-TR" dirty="0"/>
              <a:t>Staj yapacağınız Kuruma Tıp Fakültesinin Web sitesinden Öğrenci formlarının altında bulunan ilgili formu (ASM, Hastane, Yurt dışı) götürerek imzalı ve kaşeli şekilde ,staj bitiminden </a:t>
            </a:r>
            <a:r>
              <a:rPr lang="tr-TR" b="1" dirty="0"/>
              <a:t>en geç 1 hafta </a:t>
            </a:r>
            <a:r>
              <a:rPr lang="tr-TR" dirty="0"/>
              <a:t>içerisinde Tıp Fakültesi Ölçme-Değerlendirme Birimine ulaştırmanız gerekmektedir.</a:t>
            </a:r>
          </a:p>
          <a:p>
            <a:pPr marL="0" indent="0"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7979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Unvan 1"/>
          <p:cNvSpPr>
            <a:spLocks noGrp="1"/>
          </p:cNvSpPr>
          <p:nvPr>
            <p:ph type="title"/>
          </p:nvPr>
        </p:nvSpPr>
        <p:spPr>
          <a:xfrm>
            <a:off x="2152650" y="365126"/>
            <a:ext cx="7886700" cy="1006475"/>
          </a:xfrm>
        </p:spPr>
        <p:txBody>
          <a:bodyPr>
            <a:noAutofit/>
          </a:bodyPr>
          <a:lstStyle/>
          <a:p>
            <a:pPr algn="ctr" eaLnBrk="1" hangingPunct="1"/>
            <a:r>
              <a:rPr lang="tr-TR" altLang="tr-TR" sz="3600" b="1" dirty="0"/>
              <a:t>Seçmeli Stajlarını Yurtdışında Seçmek İsteyen Öğrenciler</a:t>
            </a:r>
          </a:p>
        </p:txBody>
      </p:sp>
      <p:sp>
        <p:nvSpPr>
          <p:cNvPr id="9219" name="İçerik Yer Tutucusu 2"/>
          <p:cNvSpPr>
            <a:spLocks noGrp="1"/>
          </p:cNvSpPr>
          <p:nvPr>
            <p:ph idx="1"/>
          </p:nvPr>
        </p:nvSpPr>
        <p:spPr>
          <a:xfrm>
            <a:off x="2152650" y="1371601"/>
            <a:ext cx="7886700" cy="48053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tr-TR" altLang="tr-TR" dirty="0"/>
              <a:t>4811-Seçmeli 1 Yurt Dışı Stajı</a:t>
            </a:r>
          </a:p>
          <a:p>
            <a:pPr eaLnBrk="1" hangingPunct="1">
              <a:defRPr/>
            </a:pPr>
            <a:r>
              <a:rPr lang="tr-TR" altLang="tr-TR" dirty="0"/>
              <a:t>4812-Seçmeli 2 Yurt Dışı Stajı</a:t>
            </a:r>
          </a:p>
          <a:p>
            <a:pPr marL="0" indent="0" eaLnBrk="1" hangingPunct="1">
              <a:buNone/>
              <a:defRPr/>
            </a:pPr>
            <a:r>
              <a:rPr lang="tr-TR" altLang="tr-TR" b="1" dirty="0"/>
              <a:t>Örnek</a:t>
            </a:r>
            <a:r>
              <a:rPr lang="tr-TR" altLang="tr-TR" dirty="0"/>
              <a:t> 4811.1        4812.1</a:t>
            </a:r>
          </a:p>
          <a:p>
            <a:pPr marL="0" indent="0" eaLnBrk="1" hangingPunct="1">
              <a:buNone/>
              <a:defRPr/>
            </a:pPr>
            <a:r>
              <a:rPr lang="tr-TR" altLang="tr-TR" dirty="0"/>
              <a:t>            4811.2        4812.2</a:t>
            </a:r>
          </a:p>
          <a:p>
            <a:pPr marL="0" indent="0" eaLnBrk="1" hangingPunct="1">
              <a:buNone/>
              <a:defRPr/>
            </a:pPr>
            <a:r>
              <a:rPr lang="tr-TR" altLang="tr-TR" dirty="0"/>
              <a:t>            4811.3        4812.3</a:t>
            </a:r>
          </a:p>
          <a:p>
            <a:pPr marL="0" indent="0" eaLnBrk="1" hangingPunct="1">
              <a:buNone/>
              <a:defRPr/>
            </a:pPr>
            <a:r>
              <a:rPr lang="tr-TR" altLang="tr-TR" dirty="0"/>
              <a:t>            4811.4        4812.4</a:t>
            </a:r>
          </a:p>
          <a:p>
            <a:pPr marL="0" indent="0" algn="just">
              <a:buNone/>
              <a:defRPr/>
            </a:pPr>
            <a:r>
              <a:rPr lang="tr-TR" altLang="tr-TR" sz="2200" dirty="0"/>
              <a:t>Gruplara göre seçim yapılacaktır. Seçmeli stajlarını yurt dışında yapmak isteyen öğrenciler yurt dışından kabul kağıtlarını staja başlama tarihinden </a:t>
            </a:r>
            <a:r>
              <a:rPr lang="tr-TR" altLang="tr-TR" sz="2200" b="1" dirty="0"/>
              <a:t>en geç 1 ay </a:t>
            </a:r>
            <a:r>
              <a:rPr lang="tr-TR" altLang="tr-TR" sz="2200" dirty="0"/>
              <a:t>önce teslim etmeleri gerekmektedir. </a:t>
            </a:r>
          </a:p>
          <a:p>
            <a:pPr marL="0" indent="0" algn="just">
              <a:buNone/>
              <a:defRPr/>
            </a:pPr>
            <a:r>
              <a:rPr lang="tr-TR" altLang="tr-TR" sz="2200" dirty="0"/>
              <a:t>Yurtdışı stajını ayarlayamayan  öğrenciler yurtdışı stajını yurtiçi staj olarak değiştirebilmesi için kabul alamadığına ilişkin yazışmalarını göstermelidirler. Ancak bu şekilde yurtdışı staj yurtiçi staj olarak değiştirilebilir.</a:t>
            </a:r>
          </a:p>
          <a:p>
            <a:pPr marL="0" indent="0" algn="just">
              <a:buNone/>
              <a:defRPr/>
            </a:pPr>
            <a:r>
              <a:rPr lang="tr-TR" altLang="tr-TR" sz="2200" dirty="0"/>
              <a:t>Bu nedenle seçmeli stajlarınızı seçerken </a:t>
            </a:r>
            <a:r>
              <a:rPr lang="tr-TR" altLang="tr-TR" sz="2200" b="1" u="sng" dirty="0"/>
              <a:t>daha dikkatli davranmanız gerekmektedir</a:t>
            </a:r>
            <a:r>
              <a:rPr lang="tr-TR" altLang="tr-TR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97119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İçerik Yer Tutucusu 2"/>
          <p:cNvSpPr>
            <a:spLocks noGrp="1"/>
          </p:cNvSpPr>
          <p:nvPr>
            <p:ph idx="1"/>
          </p:nvPr>
        </p:nvSpPr>
        <p:spPr>
          <a:xfrm>
            <a:off x="2152650" y="685801"/>
            <a:ext cx="7886700" cy="5491163"/>
          </a:xfrm>
        </p:spPr>
        <p:txBody>
          <a:bodyPr>
            <a:normAutofit lnSpcReduction="10000"/>
          </a:bodyPr>
          <a:lstStyle/>
          <a:p>
            <a:r>
              <a:rPr lang="tr-TR" altLang="tr-TR" dirty="0"/>
              <a:t>Seçmiş olduğunuz derslerin toplamı </a:t>
            </a:r>
            <a:r>
              <a:rPr lang="tr-TR" altLang="tr-TR" b="1" dirty="0"/>
              <a:t>60 kredi </a:t>
            </a:r>
            <a:r>
              <a:rPr lang="tr-TR" altLang="tr-TR" dirty="0"/>
              <a:t>olmalıdır.</a:t>
            </a:r>
          </a:p>
          <a:p>
            <a:r>
              <a:rPr lang="tr-TR" altLang="tr-TR" dirty="0"/>
              <a:t>Sonrasında Seçilen Dersler sekmesinden </a:t>
            </a:r>
            <a:r>
              <a:rPr lang="tr-TR" altLang="tr-TR" b="1" dirty="0"/>
              <a:t>Danışman Onayına Gönder</a:t>
            </a:r>
            <a:r>
              <a:rPr lang="tr-TR" altLang="tr-TR" dirty="0"/>
              <a:t> butonuna basınız.</a:t>
            </a:r>
          </a:p>
          <a:p>
            <a:r>
              <a:rPr lang="tr-TR" altLang="tr-TR" dirty="0"/>
              <a:t>Seçilen derslerin danışmanınız tarafından onaylanmasını </a:t>
            </a:r>
            <a:r>
              <a:rPr lang="tr-TR" altLang="tr-TR" b="1" dirty="0"/>
              <a:t>bekleyiniz</a:t>
            </a:r>
            <a:r>
              <a:rPr lang="tr-TR" altLang="tr-TR" dirty="0"/>
              <a:t>.</a:t>
            </a:r>
          </a:p>
          <a:p>
            <a:r>
              <a:rPr lang="tr-TR" altLang="tr-TR" dirty="0"/>
              <a:t>Kaydınızı kesinleştirmek için </a:t>
            </a:r>
            <a:r>
              <a:rPr lang="tr-TR" altLang="tr-TR" u="sng" dirty="0"/>
              <a:t>ÖBYS üzerinden danışmanınıza mesaj gönderebilirsiniz</a:t>
            </a:r>
            <a:r>
              <a:rPr lang="tr-TR" altLang="tr-TR" dirty="0"/>
              <a:t>.</a:t>
            </a:r>
          </a:p>
          <a:p>
            <a:r>
              <a:rPr lang="tr-TR" altLang="tr-TR" dirty="0"/>
              <a:t>Kaydınızı kesinleştirmek için yazıcı çıktısı almanıza ve danışmanınızın talep etmesi haricinde yanına gitmenize </a:t>
            </a:r>
            <a:r>
              <a:rPr lang="tr-TR" altLang="tr-TR" b="1" dirty="0"/>
              <a:t>gerek yoktur</a:t>
            </a:r>
            <a:r>
              <a:rPr lang="tr-TR" altLang="tr-TR" dirty="0"/>
              <a:t>.</a:t>
            </a:r>
          </a:p>
          <a:p>
            <a:r>
              <a:rPr lang="tr-TR" altLang="tr-TR" dirty="0"/>
              <a:t>Derslerinizin tümü onaylandıysa kayıt süreciniz tamamlanmıştır</a:t>
            </a:r>
            <a:r>
              <a:rPr lang="tr-TR" altLang="tr-TR" dirty="0">
                <a:sym typeface="Wingdings" panose="05000000000000000000" pitchFamily="2" charset="2"/>
              </a:rPr>
              <a:t></a:t>
            </a:r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628578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b="1" dirty="0"/>
            </a:br>
            <a:r>
              <a:rPr lang="tr-TR" b="1" dirty="0"/>
              <a:t>Ders kaydı işlemleri sırasında sorun  yaşarsınız;</a:t>
            </a:r>
            <a:br>
              <a:rPr lang="tr-TR" b="1" dirty="0"/>
            </a:br>
            <a:endParaRPr lang="tr-TR" alt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14470" y="1825625"/>
            <a:ext cx="10515600" cy="435133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tr-TR" dirty="0"/>
              <a:t>0216)  777 56 88,  (0216)  777 56 89 numaralı Eğitim Birimini arayabilirsiniz.</a:t>
            </a:r>
          </a:p>
          <a:p>
            <a:pPr marL="0" indent="0">
              <a:buNone/>
              <a:defRPr/>
            </a:pPr>
            <a:endParaRPr lang="tr-TR" dirty="0">
              <a:hlinkClick r:id="rId2"/>
            </a:endParaRPr>
          </a:p>
          <a:p>
            <a:pPr marL="0" indent="0">
              <a:buNone/>
              <a:defRPr/>
            </a:pPr>
            <a:r>
              <a:rPr lang="tr-TR" dirty="0">
                <a:hlinkClick r:id="rId2"/>
              </a:rPr>
              <a:t>tip.egitim@marmara.edu.tr</a:t>
            </a:r>
            <a:r>
              <a:rPr lang="tr-TR" dirty="0"/>
              <a:t> adresine mail göndererek yardım alabilirsiniz.</a:t>
            </a:r>
          </a:p>
          <a:p>
            <a:pPr marL="0" indent="0">
              <a:buNone/>
              <a:defRPr/>
            </a:pPr>
            <a:endParaRPr lang="tr-TR" dirty="0"/>
          </a:p>
          <a:p>
            <a:pPr marL="0" indent="0">
              <a:buNone/>
              <a:defRPr/>
            </a:pPr>
            <a:endParaRPr lang="tr-TR" dirty="0"/>
          </a:p>
          <a:p>
            <a:pPr marL="0" indent="0">
              <a:buNone/>
              <a:defRPr/>
            </a:pPr>
            <a:r>
              <a:rPr lang="tr-TR" b="1" dirty="0"/>
              <a:t>                                                       Başarılar Dileriz.</a:t>
            </a:r>
          </a:p>
          <a:p>
            <a:pPr>
              <a:defRPr/>
            </a:pPr>
            <a:endParaRPr lang="tr-TR" dirty="0"/>
          </a:p>
          <a:p>
            <a:pPr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63702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779</Words>
  <Application>Microsoft Office PowerPoint</Application>
  <PresentationFormat>Geniş ekran</PresentationFormat>
  <Paragraphs>263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Teması</vt:lpstr>
      <vt:lpstr>Ders Seçmek için Kayıt Yenileme (ders seçme) işlemleri menüsüne tıklayınız.</vt:lpstr>
      <vt:lpstr>2020 Müfredatına tabi olan öğrenciler tablodaki dersleri tıklayarak seçiniz.</vt:lpstr>
      <vt:lpstr>Grubunuza göre Ders Seçimi yapınız.</vt:lpstr>
      <vt:lpstr>        Seçmeli ders havuzundan almak istediğiniz dersi ekleye tıklayınız. </vt:lpstr>
      <vt:lpstr>Seçmeli Stajlarını Hastane dışında başka bir Hastane ya da Aile Sağlığı Merkezinde yapmak isteyen öğrenciler</vt:lpstr>
      <vt:lpstr>Seçmeli Stajlarını Yurtdışında Seçmek İsteyen Öğrenciler</vt:lpstr>
      <vt:lpstr>PowerPoint Sunusu</vt:lpstr>
      <vt:lpstr> Ders kaydı işlemleri sırasında sorun  yaşarsınız;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Ders Seçmek için Kayıt Yenileme (ders seçme) işlemleri menüsüne tıklayınız.</dc:title>
  <dc:creator>Suzan</dc:creator>
  <cp:lastModifiedBy>Suzan Al</cp:lastModifiedBy>
  <cp:revision>40</cp:revision>
  <dcterms:created xsi:type="dcterms:W3CDTF">2017-09-05T05:48:52Z</dcterms:created>
  <dcterms:modified xsi:type="dcterms:W3CDTF">2021-09-27T06:29:25Z</dcterms:modified>
</cp:coreProperties>
</file>