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8" r:id="rId3"/>
    <p:sldId id="273" r:id="rId4"/>
    <p:sldId id="275" r:id="rId5"/>
    <p:sldId id="274" r:id="rId6"/>
    <p:sldId id="262" r:id="rId7"/>
    <p:sldId id="266" r:id="rId8"/>
    <p:sldId id="267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448" autoAdjust="0"/>
  </p:normalViewPr>
  <p:slideViewPr>
    <p:cSldViewPr snapToGrid="0">
      <p:cViewPr varScale="1">
        <p:scale>
          <a:sx n="86" d="100"/>
          <a:sy n="86" d="100"/>
        </p:scale>
        <p:origin x="151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0ADCB-06D0-4B55-90AD-E00FCE395136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8AC2D-A5B0-4205-9DA6-AFB8A27A6FF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8AC2D-A5B0-4205-9DA6-AFB8A27A6FF0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932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030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364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234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454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423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907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596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940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386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612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11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tip.egitim@marmara.edu.t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altLang="tr-TR" b="1"/>
              <a:t>Ders Seçmek için Kayıt Yenileme (ders seçme) işlemleri menüsüne tıklayınız</a:t>
            </a:r>
            <a:r>
              <a:rPr lang="tr-TR" altLang="tr-TR"/>
              <a:t>.</a:t>
            </a:r>
          </a:p>
        </p:txBody>
      </p:sp>
      <p:sp>
        <p:nvSpPr>
          <p:cNvPr id="4099" name="Alt Başlık 2"/>
          <p:cNvSpPr>
            <a:spLocks noGrp="1"/>
          </p:cNvSpPr>
          <p:nvPr>
            <p:ph type="subTitle" idx="1"/>
          </p:nvPr>
        </p:nvSpPr>
        <p:spPr>
          <a:xfrm>
            <a:off x="2368550" y="4767263"/>
            <a:ext cx="6845300" cy="582612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</a:rPr>
              <a:t>2021-2022 Ders Kayıtlanma</a:t>
            </a:r>
          </a:p>
        </p:txBody>
      </p:sp>
    </p:spTree>
    <p:extLst>
      <p:ext uri="{BB962C8B-B14F-4D97-AF65-F5344CB8AC3E}">
        <p14:creationId xmlns:p14="http://schemas.microsoft.com/office/powerpoint/2010/main" val="2932911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2013 Müfredatına tabi olan öğrenciler tablodaki dersleri tıklayarak seçiniz.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409642"/>
              </p:ext>
            </p:extLst>
          </p:nvPr>
        </p:nvGraphicFramePr>
        <p:xfrm>
          <a:off x="1034643" y="1814830"/>
          <a:ext cx="9902987" cy="5873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1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8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00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8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57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8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96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 YIL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Ders Kodu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Ders Adı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Kredi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ECTS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MED6574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Phase 3: Internal Medicine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MED6575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Phase 3: Pediatrics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MED6576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Emergency Medicine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MED6577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Professionalism and Counseling Program 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b="0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MEDxxx</a:t>
                      </a:r>
                      <a:endParaRPr lang="tr-TR" sz="2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Community Health and Community Oriented Care Block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MED6592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Health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MED6593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Primary Care- Family Medicine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MED6594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Community Health Research/Project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MEDxxx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Phase</a:t>
                      </a:r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3: </a:t>
                      </a:r>
                      <a:r>
                        <a:rPr lang="tr-TR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Elective</a:t>
                      </a:r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MEDxxx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Phase</a:t>
                      </a:r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3: </a:t>
                      </a:r>
                      <a:r>
                        <a:rPr lang="tr-TR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Elective</a:t>
                      </a:r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6865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TOPLAM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endParaRPr lang="tr-TR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tr-TR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6865">
                <a:tc gridSpan="3">
                  <a:txBody>
                    <a:bodyPr/>
                    <a:lstStyle/>
                    <a:p>
                      <a:pPr algn="r" fontAlgn="ctr"/>
                      <a:endParaRPr lang="tr-T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234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4783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Grubunuz göre Ders Seçimi yapınız.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838200" y="1195388"/>
          <a:ext cx="10515600" cy="4816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4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1.GRUP</a:t>
                      </a:r>
                      <a:endParaRPr lang="tr-TR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4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2.GRUP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4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3.GRUP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4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4.GRUP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4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5.GRUP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6574.1</a:t>
                      </a:r>
                      <a:endParaRPr lang="tr-TR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6574.2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6574.3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6574.4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6574.5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6575.1</a:t>
                      </a:r>
                      <a:endParaRPr lang="tr-TR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6575.2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6575.3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6575.4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6575.5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6576.1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6576.2</a:t>
                      </a:r>
                      <a:endParaRPr lang="tr-TR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6576.3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6576.4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6576.5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6577.1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6577.2</a:t>
                      </a:r>
                      <a:endParaRPr lang="tr-TR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6577.3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6577.4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6577.5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6592.1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6592.2</a:t>
                      </a:r>
                      <a:endParaRPr lang="tr-TR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6592.3</a:t>
                      </a:r>
                      <a:endParaRPr lang="tr-TR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6592.4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6592.5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6593.1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6593.2</a:t>
                      </a:r>
                      <a:endParaRPr lang="tr-TR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6593.3</a:t>
                      </a:r>
                      <a:endParaRPr lang="tr-TR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6593.4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6593.5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6594.1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6594.2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6594.3</a:t>
                      </a:r>
                      <a:endParaRPr lang="tr-TR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6594.4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6594.5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Seç 1.1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Seç 1.2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Seç 1.3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Seç 1.4</a:t>
                      </a:r>
                      <a:endParaRPr lang="tr-TR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Seç 1.5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Seç 2.1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Seç 2.2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Seç 2.3</a:t>
                      </a:r>
                      <a:endParaRPr lang="tr-TR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Seç 2.4</a:t>
                      </a:r>
                      <a:endParaRPr lang="tr-TR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Seç 2.5</a:t>
                      </a:r>
                      <a:endParaRPr lang="tr-TR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2012-4S Müfredatına tabi olan öğrenciler tablodaki dersleri tıklayarak seçiniz.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9123243" cy="4210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7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0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74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23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Ders Kodu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Ders Adı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Kredi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ECTS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MED601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Phase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3: </a:t>
                      </a:r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Internal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Medicine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MED602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Phase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3: </a:t>
                      </a:r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Pediatrics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MED603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Emergency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Medicine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MED605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Public Health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MED606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Primary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Care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MED607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Community Health Research/Project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MED608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Professionalism and Counseling Program 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MEDxxx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Phase 3: Elective 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MEDxxx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Phase 3: Elective 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TOPLAM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/>
              <a:t>2012- 4.S Müfredatına tabi olan öğrenciler</a:t>
            </a:r>
            <a:br>
              <a:rPr lang="tr-TR" altLang="tr-TR" b="1" dirty="0"/>
            </a:br>
            <a:r>
              <a:rPr lang="tr-TR" altLang="tr-TR" b="1" dirty="0"/>
              <a:t>tablodaki dersleri tıklayarak seçiniz.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931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1.GRUP</a:t>
                      </a:r>
                      <a:endParaRPr lang="tr-TR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2.GRUP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3.GRUP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4.GRUP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3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5.GRUP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MED601.1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MED601.2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MED601.3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MED601.4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MED601.5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MED602.1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MED602.2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MED602.3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MED602.4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MED602.5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MED603.1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MED603.2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MED603.3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MED603.4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MED603.5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MED605.1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MED605.2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MED605.3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MED605.4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MED605.5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MED606.1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MED606.2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MED606.3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MED606.4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MED606.5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MED607.1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MED607.2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MED607.3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MED607.4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MED607.5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MED608.1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MED608.2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MED608.3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MED608.4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MED608.5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Seç 1.1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Seç 1.2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Seç 1.3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Seç 1.4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Seç 1.5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Seç 2.1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Seç 2.2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Seç 2.3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Seç 2.4</a:t>
                      </a:r>
                      <a:endParaRPr lang="tr-TR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Seç 2.5</a:t>
                      </a:r>
                      <a:endParaRPr lang="tr-TR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61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z="2200" dirty="0"/>
              <a:t>        </a:t>
            </a:r>
            <a:r>
              <a:rPr lang="tr-TR" altLang="tr-TR" sz="2800" b="1" dirty="0"/>
              <a:t>Seçmeli ders havuzundan almak istediğiniz dersi ekleye tıklayınız.</a:t>
            </a:r>
            <a:br>
              <a:rPr lang="tr-TR" altLang="tr-TR" sz="2400" b="1" dirty="0"/>
            </a:br>
            <a:endParaRPr lang="tr-TR" altLang="tr-TR" sz="2000" b="1" dirty="0"/>
          </a:p>
        </p:txBody>
      </p:sp>
      <p:graphicFrame>
        <p:nvGraphicFramePr>
          <p:cNvPr id="2" name="İçerik Yer Tutucus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537797"/>
              </p:ext>
            </p:extLst>
          </p:nvPr>
        </p:nvGraphicFramePr>
        <p:xfrm>
          <a:off x="5667904" y="9322637"/>
          <a:ext cx="10228588" cy="5169518"/>
        </p:xfrm>
        <a:graphic>
          <a:graphicData uri="http://schemas.openxmlformats.org/drawingml/2006/table">
            <a:tbl>
              <a:tblPr/>
              <a:tblGrid>
                <a:gridCol w="4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6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10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5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4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58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1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8191">
                <a:tc gridSpan="7"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7987">
                <a:tc>
                  <a:txBody>
                    <a:bodyPr/>
                    <a:lstStyle/>
                    <a:p>
                      <a:pPr algn="l" fontAlgn="ctr"/>
                      <a:endParaRPr lang="tr-TR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80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1555212" y="2633473"/>
            <a:ext cx="7489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tr-TR" b="1" dirty="0">
              <a:solidFill>
                <a:srgbClr val="FF0000"/>
              </a:solidFill>
            </a:endParaRPr>
          </a:p>
          <a:p>
            <a:pPr>
              <a:defRPr/>
            </a:pP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69277" y="1600200"/>
            <a:ext cx="11183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>
                <a:solidFill>
                  <a:srgbClr val="FF0000"/>
                </a:solidFill>
              </a:rPr>
              <a:t>                           Grubunuza göre Seçmeli Dersini Seçiniz.</a:t>
            </a:r>
            <a:endParaRPr lang="tr-TR" sz="2400" dirty="0">
              <a:solidFill>
                <a:srgbClr val="FF0000"/>
              </a:solidFill>
            </a:endParaRPr>
          </a:p>
        </p:txBody>
      </p:sp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1688122" y="738553"/>
          <a:ext cx="7684478" cy="826477"/>
        </p:xfrm>
        <a:graphic>
          <a:graphicData uri="http://schemas.openxmlformats.org/drawingml/2006/table">
            <a:tbl>
              <a:tblPr/>
              <a:tblGrid>
                <a:gridCol w="1116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6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6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31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19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102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MEDxxx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Phase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3: </a:t>
                      </a:r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Elective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45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MEDxxx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Phase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3: </a:t>
                      </a:r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Elective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640081" y="2913930"/>
          <a:ext cx="9326879" cy="2517605"/>
        </p:xfrm>
        <a:graphic>
          <a:graphicData uri="http://schemas.openxmlformats.org/drawingml/2006/table">
            <a:tbl>
              <a:tblPr/>
              <a:tblGrid>
                <a:gridCol w="629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1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7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17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7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81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50445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tr-TR" sz="3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MED-P3-E1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90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Ders Kodu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Ders Adı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Kredi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ECTS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790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MED6500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Anatomy II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90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MED6501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2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Anesthesiology</a:t>
                      </a:r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tr-TR" sz="2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and</a:t>
                      </a:r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tr-TR" sz="2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Reanimation</a:t>
                      </a:r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II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790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MED6502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2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Biophysics</a:t>
                      </a:r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II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708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İçerik Yer Tutucusu 2"/>
          <p:cNvSpPr>
            <a:spLocks noGrp="1"/>
          </p:cNvSpPr>
          <p:nvPr>
            <p:ph idx="1"/>
          </p:nvPr>
        </p:nvSpPr>
        <p:spPr>
          <a:xfrm>
            <a:off x="2152650" y="685801"/>
            <a:ext cx="7886700" cy="5491163"/>
          </a:xfrm>
        </p:spPr>
        <p:txBody>
          <a:bodyPr>
            <a:normAutofit lnSpcReduction="10000"/>
          </a:bodyPr>
          <a:lstStyle/>
          <a:p>
            <a:r>
              <a:rPr lang="tr-TR" altLang="tr-TR" dirty="0"/>
              <a:t>Seçmiş olduğunuz derslerin toplamı </a:t>
            </a:r>
            <a:r>
              <a:rPr lang="tr-TR" altLang="tr-TR" b="1" dirty="0"/>
              <a:t>60 kredi </a:t>
            </a:r>
            <a:r>
              <a:rPr lang="tr-TR" altLang="tr-TR" dirty="0"/>
              <a:t>olmalıdır.</a:t>
            </a:r>
          </a:p>
          <a:p>
            <a:r>
              <a:rPr lang="tr-TR" altLang="tr-TR" dirty="0"/>
              <a:t>Sonrasında Seçilen Dersler sekmesinden </a:t>
            </a:r>
            <a:r>
              <a:rPr lang="tr-TR" altLang="tr-TR" b="1" dirty="0"/>
              <a:t>Danışman Onayına Gönder</a:t>
            </a:r>
            <a:r>
              <a:rPr lang="tr-TR" altLang="tr-TR" dirty="0"/>
              <a:t> butonuna basınız.</a:t>
            </a:r>
          </a:p>
          <a:p>
            <a:r>
              <a:rPr lang="tr-TR" altLang="tr-TR" dirty="0"/>
              <a:t>Seçilen derslerin danışmanınız tarafından onaylanmasını </a:t>
            </a:r>
            <a:r>
              <a:rPr lang="tr-TR" altLang="tr-TR" b="1" dirty="0"/>
              <a:t>bekleyiniz</a:t>
            </a:r>
            <a:r>
              <a:rPr lang="tr-TR" altLang="tr-TR" dirty="0"/>
              <a:t>.</a:t>
            </a:r>
          </a:p>
          <a:p>
            <a:r>
              <a:rPr lang="tr-TR" altLang="tr-TR" dirty="0"/>
              <a:t>Kaydınızı kesinleştirmek için </a:t>
            </a:r>
            <a:r>
              <a:rPr lang="tr-TR" altLang="tr-TR" u="sng" dirty="0"/>
              <a:t>ÖBYS üzerinden danışmanınıza mesaj gönderebilirsiniz</a:t>
            </a:r>
            <a:r>
              <a:rPr lang="tr-TR" altLang="tr-TR" dirty="0"/>
              <a:t>.</a:t>
            </a:r>
          </a:p>
          <a:p>
            <a:r>
              <a:rPr lang="tr-TR" altLang="tr-TR" dirty="0"/>
              <a:t>Kaydınızı kesinleştirmek için yazıcı çıktısı almanıza ve danışmanınızın talep etmesi haricinde yanına gitmenize </a:t>
            </a:r>
            <a:r>
              <a:rPr lang="tr-TR" altLang="tr-TR" b="1" dirty="0"/>
              <a:t>gerek yoktur</a:t>
            </a:r>
            <a:r>
              <a:rPr lang="tr-TR" altLang="tr-TR" dirty="0"/>
              <a:t>.</a:t>
            </a:r>
          </a:p>
          <a:p>
            <a:r>
              <a:rPr lang="tr-TR" altLang="tr-TR" dirty="0"/>
              <a:t>Derslerinizin tümü onaylandıysa kayıt süreciniz tamamlanmıştır</a:t>
            </a:r>
            <a:r>
              <a:rPr lang="tr-TR" altLang="tr-TR" dirty="0">
                <a:sym typeface="Wingdings" panose="05000000000000000000" pitchFamily="2" charset="2"/>
              </a:rPr>
              <a:t>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628578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tr-TR" b="1" dirty="0"/>
              <a:t>Ders kaydı işlemleri sırasında sorun  yaşarsınız;</a:t>
            </a:r>
            <a:br>
              <a:rPr lang="tr-TR" b="1" dirty="0"/>
            </a:br>
            <a:endParaRPr lang="tr-TR" alt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tr-TR" dirty="0"/>
              <a:t>0216)  777 56 88,  (0216)  777 56 89 numaralı Eğitim Birimini arayabilirsiniz.</a:t>
            </a:r>
          </a:p>
          <a:p>
            <a:pPr marL="0" indent="0">
              <a:buNone/>
              <a:defRPr/>
            </a:pPr>
            <a:r>
              <a:rPr lang="tr-TR" dirty="0">
                <a:hlinkClick r:id="rId2"/>
              </a:rPr>
              <a:t>tip.egitim@marmara.edu.tr</a:t>
            </a:r>
            <a:r>
              <a:rPr lang="tr-TR" dirty="0"/>
              <a:t> adresine mail göndererek yardım alabilirsiniz.</a:t>
            </a:r>
          </a:p>
          <a:p>
            <a:pPr marL="0" indent="0">
              <a:buNone/>
              <a:defRPr/>
            </a:pPr>
            <a:endParaRPr lang="tr-TR" dirty="0"/>
          </a:p>
          <a:p>
            <a:pPr marL="0" indent="0">
              <a:buNone/>
              <a:defRPr/>
            </a:pPr>
            <a:endParaRPr lang="tr-TR" dirty="0"/>
          </a:p>
          <a:p>
            <a:pPr marL="0" indent="0">
              <a:buNone/>
              <a:defRPr/>
            </a:pPr>
            <a:r>
              <a:rPr lang="tr-TR" b="1" dirty="0"/>
              <a:t>                                                       Başarılar Dileriz.</a:t>
            </a:r>
          </a:p>
          <a:p>
            <a:pPr>
              <a:defRPr/>
            </a:pPr>
            <a:endParaRPr lang="tr-TR" dirty="0"/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3702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615</Words>
  <Application>Microsoft Office PowerPoint</Application>
  <PresentationFormat>Geniş ekran</PresentationFormat>
  <Paragraphs>332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Teması</vt:lpstr>
      <vt:lpstr>Ders Seçmek için Kayıt Yenileme (ders seçme) işlemleri menüsüne tıklayınız.</vt:lpstr>
      <vt:lpstr>2013 Müfredatına tabi olan öğrenciler tablodaki dersleri tıklayarak seçiniz.</vt:lpstr>
      <vt:lpstr>Grubunuz göre Ders Seçimi yapınız.</vt:lpstr>
      <vt:lpstr>2012-4S Müfredatına tabi olan öğrenciler tablodaki dersleri tıklayarak seçiniz.</vt:lpstr>
      <vt:lpstr>2012- 4.S Müfredatına tabi olan öğrenciler tablodaki dersleri tıklayarak seçiniz.</vt:lpstr>
      <vt:lpstr>        Seçmeli ders havuzundan almak istediğiniz dersi ekleye tıklayınız. </vt:lpstr>
      <vt:lpstr>PowerPoint Sunusu</vt:lpstr>
      <vt:lpstr> Ders kaydı işlemleri sırasında sorun  yaşarsınız;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 Seçmek için Kayıt Yenileme (ders seçme) işlemleri menüsüne tıklayınız.</dc:title>
  <dc:creator>Suzan</dc:creator>
  <cp:lastModifiedBy>Suzan Al</cp:lastModifiedBy>
  <cp:revision>43</cp:revision>
  <dcterms:created xsi:type="dcterms:W3CDTF">2017-09-05T05:48:52Z</dcterms:created>
  <dcterms:modified xsi:type="dcterms:W3CDTF">2021-09-27T06:30:43Z</dcterms:modified>
</cp:coreProperties>
</file>