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82" r:id="rId3"/>
    <p:sldId id="273" r:id="rId4"/>
    <p:sldId id="268" r:id="rId5"/>
    <p:sldId id="271" r:id="rId6"/>
    <p:sldId id="278" r:id="rId7"/>
    <p:sldId id="276" r:id="rId8"/>
    <p:sldId id="270" r:id="rId9"/>
    <p:sldId id="272" r:id="rId10"/>
    <p:sldId id="262" r:id="rId11"/>
    <p:sldId id="266" r:id="rId12"/>
    <p:sldId id="267" r:id="rId13"/>
    <p:sldId id="280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448" autoAdjust="0"/>
  </p:normalViewPr>
  <p:slideViewPr>
    <p:cSldViewPr snapToGrid="0">
      <p:cViewPr varScale="1">
        <p:scale>
          <a:sx n="54" d="100"/>
          <a:sy n="54" d="100"/>
        </p:scale>
        <p:origin x="-13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0ADCB-06D0-4B55-90AD-E00FCE395136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8AC2D-A5B0-4205-9DA6-AFB8A27A6FF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8AC2D-A5B0-4205-9DA6-AFB8A27A6FF0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8AC2D-A5B0-4205-9DA6-AFB8A27A6FF0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8AC2D-A5B0-4205-9DA6-AFB8A27A6FF0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0932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6030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2364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6234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9454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7423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0907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4596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1940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8386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0612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8D29-BC0E-474B-A158-F089156950D0}" type="datetimeFigureOut">
              <a:rPr lang="tr-TR" smtClean="0"/>
              <a:pPr/>
              <a:t>18.08.2022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9511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ip.olcme@marmara.edu.tr" TargetMode="External"/><Relationship Id="rId2" Type="http://schemas.openxmlformats.org/officeDocument/2006/relationships/hyperlink" Target="mailto:Tipogrenci@marmara.edu.t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ip.egitim@marmara.edu.t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tr-TR" b="1" dirty="0" smtClean="0"/>
              <a:t>Ders Seçmek için Kayıt Yenileme (ders seçme) işlemleri menüsüne tıklayınız</a:t>
            </a:r>
            <a:r>
              <a:rPr lang="tr-TR" altLang="tr-TR" dirty="0" smtClean="0"/>
              <a:t>.</a:t>
            </a:r>
            <a:endParaRPr lang="tr-TR" altLang="tr-TR" dirty="0" smtClean="0"/>
          </a:p>
        </p:txBody>
      </p:sp>
      <p:sp>
        <p:nvSpPr>
          <p:cNvPr id="4099" name="Alt Başlık 2"/>
          <p:cNvSpPr>
            <a:spLocks noGrp="1"/>
          </p:cNvSpPr>
          <p:nvPr>
            <p:ph type="subTitle" idx="1"/>
          </p:nvPr>
        </p:nvSpPr>
        <p:spPr>
          <a:xfrm>
            <a:off x="2368550" y="3921369"/>
            <a:ext cx="6845300" cy="188155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sz="4000" b="1" dirty="0" smtClean="0">
                <a:solidFill>
                  <a:srgbClr val="FF0000"/>
                </a:solidFill>
              </a:rPr>
              <a:t>2022-2023 Ders </a:t>
            </a:r>
            <a:r>
              <a:rPr lang="tr-TR" altLang="tr-TR" sz="4000" b="1" dirty="0" smtClean="0">
                <a:solidFill>
                  <a:srgbClr val="FF0000"/>
                </a:solidFill>
              </a:rPr>
              <a:t>Kayıtlanma</a:t>
            </a:r>
          </a:p>
          <a:p>
            <a:pPr eaLnBrk="1" hangingPunct="1"/>
            <a:r>
              <a:rPr lang="tr-TR" altLang="tr-TR" sz="4000" b="1" dirty="0" smtClean="0">
                <a:solidFill>
                  <a:srgbClr val="FF0000"/>
                </a:solidFill>
              </a:rPr>
              <a:t>(22.08.2022-26.08.2022)</a:t>
            </a:r>
          </a:p>
          <a:p>
            <a:pPr eaLnBrk="1" hangingPunct="1"/>
            <a:r>
              <a:rPr lang="tr-TR" altLang="tr-TR" sz="4000" b="1" dirty="0" smtClean="0">
                <a:solidFill>
                  <a:srgbClr val="FF0000"/>
                </a:solidFill>
              </a:rPr>
              <a:t>5.Sınıflar</a:t>
            </a:r>
          </a:p>
          <a:p>
            <a:pPr eaLnBrk="1" hangingPunct="1"/>
            <a:endParaRPr lang="tr-TR" altLang="tr-TR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291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68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2200" dirty="0" smtClean="0"/>
              <a:t>        </a:t>
            </a:r>
            <a:r>
              <a:rPr lang="tr-TR" altLang="tr-TR" sz="2800" b="1" dirty="0" smtClean="0"/>
              <a:t>Seçmeli </a:t>
            </a:r>
            <a:r>
              <a:rPr lang="tr-TR" altLang="tr-TR" sz="2800" b="1" dirty="0"/>
              <a:t>ders havuzundan almak istediğiniz dersi ekleye tıklayınız.</a:t>
            </a:r>
            <a:r>
              <a:rPr lang="tr-TR" altLang="tr-TR" sz="2400" b="1" dirty="0"/>
              <a:t/>
            </a:r>
            <a:br>
              <a:rPr lang="tr-TR" altLang="tr-TR" sz="2400" b="1" dirty="0"/>
            </a:br>
            <a:endParaRPr lang="tr-TR" altLang="tr-TR" sz="2000" b="1" dirty="0"/>
          </a:p>
        </p:txBody>
      </p:sp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6537797"/>
              </p:ext>
            </p:extLst>
          </p:nvPr>
        </p:nvGraphicFramePr>
        <p:xfrm>
          <a:off x="738554" y="2640483"/>
          <a:ext cx="10638692" cy="4156710"/>
        </p:xfrm>
        <a:graphic>
          <a:graphicData uri="http://schemas.openxmlformats.org/drawingml/2006/table">
            <a:tbl>
              <a:tblPr/>
              <a:tblGrid>
                <a:gridCol w="454554"/>
                <a:gridCol w="1706998"/>
                <a:gridCol w="5410322"/>
                <a:gridCol w="665442"/>
                <a:gridCol w="665442"/>
                <a:gridCol w="925832"/>
                <a:gridCol w="810102"/>
              </a:tblGrid>
              <a:tr h="43819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P2-E1,2: 4 / E3,4: 5. YARIYIL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67987">
                <a:tc>
                  <a:txBody>
                    <a:bodyPr/>
                    <a:lstStyle/>
                    <a:p>
                      <a:pPr algn="l" fontAlgn="ctr"/>
                      <a:endParaRPr lang="tr-TR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Ders Kodu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Ders Adı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Kredi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ECTS</a:t>
                      </a:r>
                    </a:p>
                  </a:txBody>
                  <a:tcPr marL="9525" marR="9525" marT="9525" marB="0" anchor="ctr"/>
                </a:tc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Anatomy 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MED5601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Anesthesiology and Reanimation 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MED5602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Biophysics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MED5603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Biostatistics and Medical Informatics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MED5604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Cardiology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Cardiovascular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Surgery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MED5607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Child and Adolescent Psychiatry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80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MED5608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Dermatology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Emergency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Medicine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Endocrinology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Family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Medicine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3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Forensic Medicine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5449122"/>
              </p:ext>
            </p:extLst>
          </p:nvPr>
        </p:nvGraphicFramePr>
        <p:xfrm>
          <a:off x="422033" y="896815"/>
          <a:ext cx="10761783" cy="756139"/>
        </p:xfrm>
        <a:graphic>
          <a:graphicData uri="http://schemas.openxmlformats.org/drawingml/2006/table">
            <a:tbl>
              <a:tblPr/>
              <a:tblGrid>
                <a:gridCol w="123654"/>
                <a:gridCol w="1232661"/>
                <a:gridCol w="3447604"/>
                <a:gridCol w="1746271"/>
                <a:gridCol w="1746271"/>
                <a:gridCol w="1232661"/>
                <a:gridCol w="1232661"/>
              </a:tblGrid>
              <a:tr h="367267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MEDxxx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Phase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2: </a:t>
                      </a:r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Elective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72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MEDxxx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Phase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2: </a:t>
                      </a:r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Elective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555212" y="4440523"/>
            <a:ext cx="7489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tr-TR" b="1" dirty="0">
              <a:solidFill>
                <a:srgbClr val="FF0000"/>
              </a:solidFill>
            </a:endParaRPr>
          </a:p>
          <a:p>
            <a:pPr>
              <a:defRPr/>
            </a:pP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69277" y="1600200"/>
            <a:ext cx="111838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solidFill>
                  <a:srgbClr val="FF0000"/>
                </a:solidFill>
              </a:rPr>
              <a:t>Herkes Kendi Grubuna </a:t>
            </a:r>
            <a:r>
              <a:rPr lang="tr-TR" sz="2400" b="1" dirty="0" smtClean="0">
                <a:solidFill>
                  <a:srgbClr val="FF0000"/>
                </a:solidFill>
              </a:rPr>
              <a:t>göre Seçmeli Dersini Seçecek, Her Seçmeli Stajın kontenjanı 2’dir. Ders Seçtikten sonra kontenjan dolu dediği zaman başka bir seçmeli dersi seçiniz.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770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İçerik Yer Tutucusu 2"/>
          <p:cNvSpPr>
            <a:spLocks noGrp="1"/>
          </p:cNvSpPr>
          <p:nvPr>
            <p:ph idx="1"/>
          </p:nvPr>
        </p:nvSpPr>
        <p:spPr>
          <a:xfrm>
            <a:off x="2152650" y="685801"/>
            <a:ext cx="7886700" cy="5491163"/>
          </a:xfrm>
        </p:spPr>
        <p:txBody>
          <a:bodyPr>
            <a:normAutofit lnSpcReduction="10000"/>
          </a:bodyPr>
          <a:lstStyle/>
          <a:p>
            <a:r>
              <a:rPr lang="tr-TR" altLang="tr-TR" dirty="0" smtClean="0"/>
              <a:t>Seçmiş olduğunuz derslerin toplamı </a:t>
            </a:r>
            <a:r>
              <a:rPr lang="tr-TR" altLang="tr-TR" b="1" dirty="0" smtClean="0"/>
              <a:t>60 kredi </a:t>
            </a:r>
            <a:r>
              <a:rPr lang="tr-TR" altLang="tr-TR" dirty="0" smtClean="0"/>
              <a:t>olmalıdır.</a:t>
            </a:r>
          </a:p>
          <a:p>
            <a:r>
              <a:rPr lang="tr-TR" altLang="tr-TR" dirty="0" smtClean="0"/>
              <a:t>Sonrasında Seçilen Dersler sekmesinden </a:t>
            </a:r>
            <a:r>
              <a:rPr lang="tr-TR" altLang="tr-TR" b="1" dirty="0" smtClean="0"/>
              <a:t>Danışman Onayına Gönder</a:t>
            </a:r>
            <a:r>
              <a:rPr lang="tr-TR" altLang="tr-TR" dirty="0" smtClean="0"/>
              <a:t> butonuna basınız.</a:t>
            </a:r>
          </a:p>
          <a:p>
            <a:r>
              <a:rPr lang="tr-TR" altLang="tr-TR" dirty="0" smtClean="0"/>
              <a:t>Seçilen derslerin danışmanınız tarafından onaylanmasını </a:t>
            </a:r>
            <a:r>
              <a:rPr lang="tr-TR" altLang="tr-TR" b="1" dirty="0" smtClean="0"/>
              <a:t>bekleyiniz</a:t>
            </a:r>
            <a:r>
              <a:rPr lang="tr-TR" altLang="tr-TR" dirty="0" smtClean="0"/>
              <a:t>.</a:t>
            </a:r>
          </a:p>
          <a:p>
            <a:r>
              <a:rPr lang="tr-TR" altLang="tr-TR" dirty="0" smtClean="0"/>
              <a:t>Kaydınızı kesinleştirmek için </a:t>
            </a:r>
            <a:r>
              <a:rPr lang="tr-TR" altLang="tr-TR" u="sng" dirty="0" smtClean="0"/>
              <a:t>ÖBYS üzerinden danışmanınıza mesaj gönderebilirsiniz</a:t>
            </a:r>
            <a:r>
              <a:rPr lang="tr-TR" altLang="tr-TR" dirty="0" smtClean="0"/>
              <a:t>.</a:t>
            </a:r>
          </a:p>
          <a:p>
            <a:r>
              <a:rPr lang="tr-TR" altLang="tr-TR" dirty="0" smtClean="0"/>
              <a:t>Kaydınızı kesinleştirmek için yazıcı çıktısı almanıza ve danışmanınızın talep etmesi haricinde yanına gitmenize </a:t>
            </a:r>
            <a:r>
              <a:rPr lang="tr-TR" altLang="tr-TR" b="1" dirty="0" smtClean="0"/>
              <a:t>gerek yoktur</a:t>
            </a:r>
            <a:r>
              <a:rPr lang="tr-TR" altLang="tr-TR" dirty="0" smtClean="0"/>
              <a:t>.</a:t>
            </a:r>
          </a:p>
          <a:p>
            <a:r>
              <a:rPr lang="tr-TR" altLang="tr-TR" dirty="0" smtClean="0"/>
              <a:t>Derslerinizin tümü onaylandıysa kayıt süreciniz tamamlanmıştır</a:t>
            </a:r>
            <a:r>
              <a:rPr lang="tr-TR" altLang="tr-TR" dirty="0" smtClean="0">
                <a:sym typeface="Wingdings" panose="05000000000000000000" pitchFamily="2" charset="2"/>
              </a:rPr>
              <a:t>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62857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Ders </a:t>
            </a:r>
            <a:r>
              <a:rPr lang="tr-TR" b="1" dirty="0"/>
              <a:t>kaydı işlemleri sırasında sorun  yaşarsınız;</a:t>
            </a:r>
            <a:br>
              <a:rPr lang="tr-TR" b="1" dirty="0"/>
            </a:br>
            <a:endParaRPr lang="tr-TR" altLang="tr-TR" b="1" dirty="0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b="1" dirty="0" smtClean="0"/>
              <a:t>Ders kaydı işlemleri sırasında sorun  yaşarsınız; Eğitim Birimi ile görüşebilirsiniz.</a:t>
            </a:r>
          </a:p>
          <a:p>
            <a:endParaRPr lang="tr-TR" b="1" dirty="0" smtClean="0"/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                                                                                              Başarılar Dileriz</a:t>
            </a:r>
            <a:endParaRPr lang="tr-TR" dirty="0"/>
          </a:p>
          <a:p>
            <a:pPr marL="0" indent="0">
              <a:buNone/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6370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Öğrenci İşleri</a:t>
            </a:r>
            <a:endParaRPr lang="tr-TR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Öğrenci</a:t>
                      </a:r>
                      <a:r>
                        <a:rPr lang="tr-TR" baseline="0" dirty="0" smtClean="0"/>
                        <a:t> İşleri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Eğitim Birimi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Ölçme Değerlendirme Birimi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Selma </a:t>
                      </a:r>
                      <a:r>
                        <a:rPr lang="tr-TR" dirty="0" err="1" smtClean="0"/>
                        <a:t>Basoren</a:t>
                      </a:r>
                      <a:r>
                        <a:rPr lang="tr-TR" dirty="0" smtClean="0"/>
                        <a:t> Ural: 5531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Sevilay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Süleymanoğlu</a:t>
                      </a:r>
                      <a:r>
                        <a:rPr lang="tr-TR" dirty="0" smtClean="0"/>
                        <a:t>:5535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Ruhugul</a:t>
                      </a:r>
                      <a:r>
                        <a:rPr lang="tr-TR" dirty="0" smtClean="0"/>
                        <a:t> Dinç :5533</a:t>
                      </a:r>
                      <a:endParaRPr lang="tr-TR" b="1" dirty="0" smtClean="0"/>
                    </a:p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hlinkClick r:id="rId2"/>
                        </a:rPr>
                        <a:t>t</a:t>
                      </a:r>
                      <a:r>
                        <a:rPr lang="es-ES" dirty="0" smtClean="0">
                          <a:hlinkClick r:id="rId2"/>
                        </a:rPr>
                        <a:t>ipogrenci@marmara.edu.tr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Pınar Çelik </a:t>
                      </a:r>
                      <a:r>
                        <a:rPr lang="tr-TR" dirty="0" err="1" smtClean="0"/>
                        <a:t>Batova</a:t>
                      </a:r>
                      <a:r>
                        <a:rPr lang="tr-TR" dirty="0" smtClean="0"/>
                        <a:t>:5536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Yakup </a:t>
                      </a:r>
                      <a:r>
                        <a:rPr lang="tr-TR" dirty="0" err="1" smtClean="0"/>
                        <a:t>Kuruçay</a:t>
                      </a:r>
                      <a:r>
                        <a:rPr lang="tr-TR" dirty="0" smtClean="0"/>
                        <a:t>:5534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Evin Harmancı:5537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hlinkClick r:id="rId3"/>
                        </a:rPr>
                        <a:t>t</a:t>
                      </a:r>
                      <a:r>
                        <a:rPr lang="es-ES" dirty="0" smtClean="0">
                          <a:hlinkClick r:id="rId3"/>
                        </a:rPr>
                        <a:t>ip.olcme@marmara.edu.tr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hlinkClick r:id="rId4"/>
                        </a:rPr>
                        <a:t>t</a:t>
                      </a:r>
                      <a:r>
                        <a:rPr lang="es-ES" dirty="0" smtClean="0">
                          <a:hlinkClick r:id="rId4"/>
                        </a:rPr>
                        <a:t>ip.egitim@marmara.edu.tr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Dersler için Kayıt yenileme </a:t>
            </a:r>
            <a:br>
              <a:rPr lang="tr-TR" dirty="0" smtClean="0"/>
            </a:br>
            <a:r>
              <a:rPr lang="tr-TR" dirty="0" smtClean="0"/>
              <a:t>( ders seçme) menüsüne tıklayınız.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920876"/>
            <a:ext cx="10160000" cy="4159249"/>
          </a:xfrm>
        </p:spPr>
      </p:pic>
    </p:spTree>
    <p:extLst>
      <p:ext uri="{BB962C8B-B14F-4D97-AF65-F5344CB8AC3E}">
        <p14:creationId xmlns:p14="http://schemas.microsoft.com/office/powerpoint/2010/main" xmlns="" val="303215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051560" y="1097454"/>
          <a:ext cx="9951718" cy="5484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502"/>
                <a:gridCol w="1203778"/>
                <a:gridCol w="4419600"/>
                <a:gridCol w="975360"/>
                <a:gridCol w="853440"/>
                <a:gridCol w="990600"/>
                <a:gridCol w="853438"/>
              </a:tblGrid>
              <a:tr h="287798">
                <a:tc gridSpan="7">
                  <a:txBody>
                    <a:bodyPr/>
                    <a:lstStyle/>
                    <a:p>
                      <a:r>
                        <a:rPr lang="tr-TR" sz="2800" dirty="0" smtClean="0"/>
                        <a:t>5.SINIF</a:t>
                      </a:r>
                      <a:endParaRPr lang="tr-TR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216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Ders Kodu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Ders Adı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Kredi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ECTS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24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MED5583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Professionalism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Counseling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Program II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6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Times New Roman"/>
                          <a:cs typeface="Times New Roman"/>
                        </a:rPr>
                        <a:t>MED5502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latin typeface="Calibri"/>
                          <a:ea typeface="Times New Roman"/>
                          <a:cs typeface="Times New Roman"/>
                        </a:rPr>
                        <a:t>Phase</a:t>
                      </a:r>
                      <a:r>
                        <a:rPr lang="tr-TR" sz="1200" dirty="0">
                          <a:latin typeface="Calibri"/>
                          <a:ea typeface="Times New Roman"/>
                          <a:cs typeface="Times New Roman"/>
                        </a:rPr>
                        <a:t> 2: </a:t>
                      </a:r>
                      <a:r>
                        <a:rPr lang="tr-TR" sz="1200" dirty="0" err="1">
                          <a:latin typeface="Calibri"/>
                          <a:ea typeface="Times New Roman"/>
                          <a:cs typeface="Times New Roman"/>
                        </a:rPr>
                        <a:t>Pediatrics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24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MED5503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Development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Lifelong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Health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6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MED5504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Obstetrics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Gynceology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49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MED5505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Introduction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Reproductive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Health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Urogenital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System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Disorders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37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MED5580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Nervous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System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&amp;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Mental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Health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Related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Disorders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6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Times New Roman"/>
                          <a:cs typeface="Times New Roman"/>
                        </a:rPr>
                        <a:t>MED5592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latin typeface="Calibri"/>
                          <a:ea typeface="Times New Roman"/>
                          <a:cs typeface="Times New Roman"/>
                        </a:rPr>
                        <a:t>Thoracic</a:t>
                      </a:r>
                      <a:r>
                        <a:rPr lang="tr-TR" sz="12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latin typeface="Calibri"/>
                          <a:ea typeface="Times New Roman"/>
                          <a:cs typeface="Times New Roman"/>
                        </a:rPr>
                        <a:t>Surgery</a:t>
                      </a:r>
                      <a:r>
                        <a:rPr lang="tr-TR" sz="12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6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MED5594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Cardiovascular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Surgery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24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MED5596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Plastic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Reconstructive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Surgery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6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Times New Roman"/>
                          <a:cs typeface="Times New Roman"/>
                        </a:rPr>
                        <a:t>MED5598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Times New Roman"/>
                          <a:cs typeface="Times New Roman"/>
                        </a:rPr>
                        <a:t>Pediatric Surgery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62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MED-P2-E3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Phase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2: </a:t>
                      </a:r>
                      <a:r>
                        <a:rPr lang="tr-TR" sz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Electives</a:t>
                      </a: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III (Ders 1)[Bu ders </a:t>
                      </a:r>
                      <a:b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MED-P2-E3 ders grubundan alınacaktır, aşağıya bakınız]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62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MED-P2-E4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Phase 2: Electives IV (Ders 1)[Bu ders </a:t>
                      </a:r>
                      <a:br>
                        <a:rPr lang="tr-TR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tr-TR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MED-P2-E4 ders grubundan alınacaktır, aşağıya bakınız]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164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TOPLAM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700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838200" y="259080"/>
            <a:ext cx="10515600" cy="716279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/>
              <a:t>2020 Tıp Müfredatına Tabi olan öğrenciler tablodaki dersleri tıklayarak seçebilirler.</a:t>
            </a:r>
            <a:endParaRPr lang="tr-T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2013 Müfredatına tabi olan öğrenciler tablodaki dersleri tıklayarak seçiniz.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21409642"/>
              </p:ext>
            </p:extLst>
          </p:nvPr>
        </p:nvGraphicFramePr>
        <p:xfrm>
          <a:off x="1210490" y="1876266"/>
          <a:ext cx="8020596" cy="4621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3619"/>
                <a:gridCol w="1059571"/>
                <a:gridCol w="4536194"/>
                <a:gridCol w="484966"/>
                <a:gridCol w="466313"/>
                <a:gridCol w="540924"/>
                <a:gridCol w="429009"/>
              </a:tblGrid>
              <a:tr h="1905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 YARIYIL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Ders Kodu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Ders Adı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Kredi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ECTS</a:t>
                      </a:r>
                    </a:p>
                  </a:txBody>
                  <a:tcPr marL="9525" marR="9525" marT="9525" marB="0" anchor="ctr"/>
                </a:tc>
              </a:tr>
              <a:tr h="25527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MED5501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Professionalism and Counseling Program 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MEDxxx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Health Across the Life Span Block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MED5502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2: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Pediatrics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Development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Lifelong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Health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MEDxxx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2: 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Elective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MEDxxx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Phase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2: 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Elective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MEDxxx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Reproductive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Health 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Block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MED5504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Obstetrics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Gynceology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MED5506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Reproductive Health and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Urogenital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System Disorders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MEDxxx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Surgical Disorders and Invasive Procedures Block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MED5509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Basic Surgical Disorders and Invasive Procedures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MED5510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Specific Surgical Disorders and Invasive Procedures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16865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TOPLAM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723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Herkes K</a:t>
            </a:r>
            <a:r>
              <a:rPr lang="tr-TR" sz="4000" b="1" dirty="0" smtClean="0"/>
              <a:t>endi Grubuna </a:t>
            </a:r>
            <a:r>
              <a:rPr lang="tr-TR" sz="4000" b="1" dirty="0"/>
              <a:t>göre D</a:t>
            </a:r>
            <a:r>
              <a:rPr lang="tr-TR" sz="4000" b="1" dirty="0" smtClean="0"/>
              <a:t>ers Seçimi </a:t>
            </a:r>
            <a:r>
              <a:rPr lang="tr-TR" sz="4000" b="1" dirty="0"/>
              <a:t>yapacak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10094440"/>
              </p:ext>
            </p:extLst>
          </p:nvPr>
        </p:nvGraphicFramePr>
        <p:xfrm>
          <a:off x="838200" y="1825625"/>
          <a:ext cx="105156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5.Sınıf 1.Grup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5.Sınıf</a:t>
                      </a:r>
                      <a:r>
                        <a:rPr lang="tr-TR" baseline="0" dirty="0" smtClean="0"/>
                        <a:t> 2.Grup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5.Sınıf</a:t>
                      </a:r>
                      <a:r>
                        <a:rPr lang="tr-TR" baseline="0" dirty="0" smtClean="0"/>
                        <a:t> 3.Grup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5.Sınıf 4.Grup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MED5501.1,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MED5502.1,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MED5503.1,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MED5504.1,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MED5506.1,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MED5509.1,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MED5510.1,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Seçmeli 1.1,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Seçmeli 2.5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MED5501.2,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MED5502.2,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MED5503.2,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MED5504.2,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MED5506.2,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MED5509.2,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MED5510.2,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Seçmeli 1.2,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Seçmeli 2.6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MED5501.3,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MED5502.3,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MED5503.3,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MED5504.3,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MED5506.3,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MED5509.3,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MED5510.3,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Seçmeli 1.3,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Seçmeli 2.7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MED5501.4,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MED5502.4,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MED5503.4,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MED5504.4,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MED5506.4,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MED5509.4,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MED5510.4, 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Seçmeli 1.4,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Seçmeli 2.8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1586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/>
              <a:t>Herkes K</a:t>
            </a:r>
            <a:r>
              <a:rPr lang="tr-TR" sz="4000" b="1" dirty="0" smtClean="0"/>
              <a:t>endi Grubuna </a:t>
            </a:r>
            <a:r>
              <a:rPr lang="tr-TR" sz="4000" b="1" dirty="0"/>
              <a:t>göre D</a:t>
            </a:r>
            <a:r>
              <a:rPr lang="tr-TR" sz="4000" b="1" dirty="0" smtClean="0"/>
              <a:t>ers Seçimi yapacak</a:t>
            </a: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> </a:t>
            </a:r>
            <a:r>
              <a:rPr lang="tr-TR" sz="4000" b="1" i="1" dirty="0" smtClean="0">
                <a:solidFill>
                  <a:srgbClr val="FF0000"/>
                </a:solidFill>
              </a:rPr>
              <a:t>Seçmeli 1 Dersi için</a:t>
            </a:r>
            <a:endParaRPr lang="tr-TR" sz="40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36826045"/>
              </p:ext>
            </p:extLst>
          </p:nvPr>
        </p:nvGraphicFramePr>
        <p:xfrm>
          <a:off x="838200" y="1825624"/>
          <a:ext cx="10515600" cy="2633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778420">
                <a:tc>
                  <a:txBody>
                    <a:bodyPr/>
                    <a:lstStyle/>
                    <a:p>
                      <a:r>
                        <a:rPr lang="tr-TR" dirty="0" smtClean="0"/>
                        <a:t>4.Sınıf 1.Grup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4.Sınıf</a:t>
                      </a:r>
                      <a:r>
                        <a:rPr lang="tr-TR" baseline="0" dirty="0" smtClean="0"/>
                        <a:t> 2.Grup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4.Sınıf</a:t>
                      </a:r>
                      <a:r>
                        <a:rPr lang="tr-TR" baseline="0" dirty="0" smtClean="0"/>
                        <a:t> 3.Grup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4.Sınıf 4.Grup</a:t>
                      </a:r>
                      <a:endParaRPr lang="tr-TR" dirty="0"/>
                    </a:p>
                  </a:txBody>
                  <a:tcPr/>
                </a:tc>
              </a:tr>
              <a:tr h="1855413"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tr-TR" sz="2000" dirty="0" smtClean="0">
                          <a:solidFill>
                            <a:srgbClr val="000000"/>
                          </a:solidFill>
                        </a:rPr>
                        <a:t>Seçmeli 1 dersi için-</a:t>
                      </a:r>
                      <a:r>
                        <a:rPr lang="tr-TR" sz="2000" b="1" dirty="0" smtClean="0">
                          <a:solidFill>
                            <a:srgbClr val="000000"/>
                          </a:solidFill>
                        </a:rPr>
                        <a:t>1.grup</a:t>
                      </a:r>
                    </a:p>
                    <a:p>
                      <a:r>
                        <a:rPr lang="tr-TR" sz="2400" dirty="0" smtClean="0"/>
                        <a:t>MED5511.1-</a:t>
                      </a:r>
                      <a:r>
                        <a:rPr lang="tr-TR" sz="2400" dirty="0" err="1" smtClean="0"/>
                        <a:t>Family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Medicine</a:t>
                      </a:r>
                      <a:r>
                        <a:rPr lang="tr-TR" sz="2400" baseline="0" dirty="0" smtClean="0"/>
                        <a:t> I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solidFill>
                            <a:srgbClr val="000000"/>
                          </a:solidFill>
                        </a:rPr>
                        <a:t>Seçmeli 1 dersi için-</a:t>
                      </a:r>
                      <a:r>
                        <a:rPr lang="tr-TR" sz="2000" b="1" dirty="0" smtClean="0">
                          <a:solidFill>
                            <a:srgbClr val="000000"/>
                          </a:solidFill>
                        </a:rPr>
                        <a:t>2.grup</a:t>
                      </a:r>
                      <a:endParaRPr lang="tr-TR" sz="2000" b="1" dirty="0" smtClean="0"/>
                    </a:p>
                    <a:p>
                      <a:r>
                        <a:rPr lang="tr-TR" sz="2400" dirty="0" smtClean="0"/>
                        <a:t>MED5511.2-</a:t>
                      </a:r>
                      <a:r>
                        <a:rPr lang="tr-TR" sz="2400" dirty="0" err="1" smtClean="0"/>
                        <a:t>Family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Medicine</a:t>
                      </a:r>
                      <a:r>
                        <a:rPr lang="tr-TR" sz="2400" baseline="0" dirty="0" smtClean="0"/>
                        <a:t> I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solidFill>
                            <a:srgbClr val="000000"/>
                          </a:solidFill>
                        </a:rPr>
                        <a:t>Seçmeli 1 dersi için-</a:t>
                      </a:r>
                      <a:r>
                        <a:rPr lang="tr-TR" sz="2000" b="1" dirty="0" smtClean="0">
                          <a:solidFill>
                            <a:srgbClr val="000000"/>
                          </a:solidFill>
                        </a:rPr>
                        <a:t>3.grup</a:t>
                      </a:r>
                    </a:p>
                    <a:p>
                      <a:r>
                        <a:rPr lang="tr-TR" sz="2400" dirty="0" smtClean="0"/>
                        <a:t>MED5511.3-</a:t>
                      </a:r>
                      <a:r>
                        <a:rPr lang="tr-TR" sz="2400" dirty="0" err="1" smtClean="0"/>
                        <a:t>Family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Medicine</a:t>
                      </a:r>
                      <a:r>
                        <a:rPr lang="tr-TR" sz="2400" baseline="0" dirty="0" smtClean="0"/>
                        <a:t> I</a:t>
                      </a:r>
                      <a:endParaRPr lang="tr-TR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solidFill>
                            <a:srgbClr val="000000"/>
                          </a:solidFill>
                        </a:rPr>
                        <a:t>Seçmeli 1 dersi için-</a:t>
                      </a:r>
                      <a:r>
                        <a:rPr lang="tr-TR" sz="2000" b="1" dirty="0" smtClean="0">
                          <a:solidFill>
                            <a:srgbClr val="000000"/>
                          </a:solidFill>
                        </a:rPr>
                        <a:t>4.grup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/>
                        <a:t>MED5511.4-</a:t>
                      </a:r>
                      <a:r>
                        <a:rPr lang="tr-TR" sz="2400" dirty="0" err="1" smtClean="0"/>
                        <a:t>Family</a:t>
                      </a:r>
                      <a:r>
                        <a:rPr lang="tr-TR" sz="2400" baseline="0" dirty="0" smtClean="0"/>
                        <a:t> </a:t>
                      </a:r>
                      <a:r>
                        <a:rPr lang="tr-TR" sz="2400" baseline="0" dirty="0" err="1" smtClean="0"/>
                        <a:t>Medicine</a:t>
                      </a:r>
                      <a:r>
                        <a:rPr lang="tr-TR" sz="2400" baseline="0" dirty="0" smtClean="0"/>
                        <a:t> I</a:t>
                      </a:r>
                      <a:endParaRPr lang="tr-TR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1586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/>
              <a:t>Herkes K</a:t>
            </a:r>
            <a:r>
              <a:rPr lang="tr-TR" sz="4000" b="1" dirty="0" smtClean="0"/>
              <a:t>endi Grubuna </a:t>
            </a:r>
            <a:r>
              <a:rPr lang="tr-TR" sz="4000" b="1" dirty="0"/>
              <a:t>göre D</a:t>
            </a:r>
            <a:r>
              <a:rPr lang="tr-TR" sz="4000" b="1" dirty="0" smtClean="0"/>
              <a:t>ers Seçimi yapacak</a:t>
            </a: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> </a:t>
            </a:r>
            <a:r>
              <a:rPr lang="tr-TR" sz="4000" b="1" i="1" dirty="0" smtClean="0">
                <a:solidFill>
                  <a:srgbClr val="FF0000"/>
                </a:solidFill>
              </a:rPr>
              <a:t>Seçmeli 2 Dersi için</a:t>
            </a:r>
            <a:endParaRPr lang="tr-TR" sz="40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36826045"/>
              </p:ext>
            </p:extLst>
          </p:nvPr>
        </p:nvGraphicFramePr>
        <p:xfrm>
          <a:off x="838200" y="1825625"/>
          <a:ext cx="10515600" cy="2507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608064">
                <a:tc>
                  <a:txBody>
                    <a:bodyPr/>
                    <a:lstStyle/>
                    <a:p>
                      <a:r>
                        <a:rPr lang="tr-TR" dirty="0" smtClean="0"/>
                        <a:t>4.Sınıf 1.Grup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4.Sınıf</a:t>
                      </a:r>
                      <a:r>
                        <a:rPr lang="tr-TR" baseline="0" dirty="0" smtClean="0"/>
                        <a:t> 2.Grup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4.Sınıf</a:t>
                      </a:r>
                      <a:r>
                        <a:rPr lang="tr-TR" baseline="0" dirty="0" smtClean="0"/>
                        <a:t> 3.Grup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4.Sınıf 4.Grup</a:t>
                      </a:r>
                      <a:endParaRPr lang="tr-TR" dirty="0"/>
                    </a:p>
                  </a:txBody>
                  <a:tcPr/>
                </a:tc>
              </a:tr>
              <a:tr h="1899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solidFill>
                            <a:srgbClr val="000000"/>
                          </a:solidFill>
                        </a:rPr>
                        <a:t>Seçmeli 2 dersi için-</a:t>
                      </a:r>
                      <a:r>
                        <a:rPr lang="tr-TR" sz="2000" b="1" dirty="0" smtClean="0">
                          <a:solidFill>
                            <a:srgbClr val="000000"/>
                          </a:solidFill>
                        </a:rPr>
                        <a:t>5.grup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MED5514.5-General</a:t>
                      </a:r>
                      <a:r>
                        <a:rPr lang="tr-TR" sz="2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Surgery</a:t>
                      </a:r>
                      <a:r>
                        <a:rPr lang="tr-TR" sz="2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endParaRPr lang="tr-TR" sz="2400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tr-TR" sz="2000" dirty="0" smtClean="0">
                          <a:solidFill>
                            <a:srgbClr val="000000"/>
                          </a:solidFill>
                        </a:rPr>
                        <a:t>Seçmeli 2</a:t>
                      </a:r>
                      <a:r>
                        <a:rPr lang="tr-TR" sz="2000" baseline="0" dirty="0" smtClean="0">
                          <a:solidFill>
                            <a:srgbClr val="000000"/>
                          </a:solidFill>
                        </a:rPr>
                        <a:t> dersi için-</a:t>
                      </a:r>
                      <a:r>
                        <a:rPr lang="tr-TR" sz="2000" b="1" baseline="0" dirty="0" smtClean="0">
                          <a:solidFill>
                            <a:srgbClr val="000000"/>
                          </a:solidFill>
                        </a:rPr>
                        <a:t>6.grup</a:t>
                      </a:r>
                      <a:endParaRPr lang="tr-TR" sz="2000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MED5514.6-General</a:t>
                      </a:r>
                      <a:r>
                        <a:rPr lang="tr-TR" sz="2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Surgery</a:t>
                      </a:r>
                      <a:r>
                        <a:rPr lang="tr-TR" sz="2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endParaRPr lang="tr-TR" sz="2400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tr-TR" sz="2000" dirty="0" smtClean="0">
                          <a:solidFill>
                            <a:srgbClr val="000000"/>
                          </a:solidFill>
                        </a:rPr>
                        <a:t>Seçmeli 2</a:t>
                      </a:r>
                      <a:r>
                        <a:rPr lang="tr-TR" sz="2000" baseline="0" dirty="0" smtClean="0">
                          <a:solidFill>
                            <a:srgbClr val="000000"/>
                          </a:solidFill>
                        </a:rPr>
                        <a:t> dersi için-7</a:t>
                      </a:r>
                      <a:r>
                        <a:rPr lang="tr-TR" sz="2000" b="1" baseline="0" dirty="0" smtClean="0">
                          <a:solidFill>
                            <a:srgbClr val="000000"/>
                          </a:solidFill>
                        </a:rPr>
                        <a:t>.grup</a:t>
                      </a:r>
                      <a:endParaRPr lang="tr-TR" sz="2000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MED5514.7-General</a:t>
                      </a:r>
                      <a:r>
                        <a:rPr lang="tr-TR" sz="2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Surgery</a:t>
                      </a:r>
                      <a:r>
                        <a:rPr lang="tr-TR" sz="2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endParaRPr lang="tr-TR" sz="240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solidFill>
                            <a:srgbClr val="000000"/>
                          </a:solidFill>
                        </a:rPr>
                        <a:t>Seçmeli 2</a:t>
                      </a:r>
                      <a:r>
                        <a:rPr lang="tr-TR" sz="2000" baseline="0" dirty="0" smtClean="0">
                          <a:solidFill>
                            <a:srgbClr val="000000"/>
                          </a:solidFill>
                        </a:rPr>
                        <a:t> dersi için-8</a:t>
                      </a:r>
                      <a:r>
                        <a:rPr lang="tr-TR" sz="2000" b="1" baseline="0" dirty="0" smtClean="0">
                          <a:solidFill>
                            <a:srgbClr val="000000"/>
                          </a:solidFill>
                        </a:rPr>
                        <a:t>.grup</a:t>
                      </a:r>
                      <a:endParaRPr lang="tr-TR" sz="2000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MED5514.8-General</a:t>
                      </a:r>
                      <a:r>
                        <a:rPr lang="tr-TR" sz="2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2400" b="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Surgery</a:t>
                      </a:r>
                      <a:r>
                        <a:rPr lang="tr-TR" sz="2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endParaRPr lang="tr-TR" sz="2400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tr-TR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1586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78025"/>
            <a:ext cx="10515600" cy="1512663"/>
          </a:xfrm>
        </p:spPr>
        <p:txBody>
          <a:bodyPr>
            <a:normAutofit fontScale="90000"/>
          </a:bodyPr>
          <a:lstStyle/>
          <a:p>
            <a:r>
              <a:rPr lang="tr-TR" altLang="tr-TR" dirty="0" smtClean="0"/>
              <a:t/>
            </a:r>
            <a:br>
              <a:rPr lang="tr-TR" altLang="tr-TR" dirty="0" smtClean="0"/>
            </a:br>
            <a:r>
              <a:rPr lang="tr-TR" altLang="tr-TR" b="1" dirty="0" smtClean="0"/>
              <a:t>2012- 4.S Müfredatına tabi olan öğrenciler</a:t>
            </a:r>
            <a:br>
              <a:rPr lang="tr-TR" altLang="tr-TR" b="1" dirty="0" smtClean="0"/>
            </a:br>
            <a:r>
              <a:rPr lang="tr-TR" altLang="tr-TR" b="1" dirty="0" smtClean="0"/>
              <a:t>tablodaki dersleri tıklayarak seçiniz.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15061907"/>
              </p:ext>
            </p:extLst>
          </p:nvPr>
        </p:nvGraphicFramePr>
        <p:xfrm>
          <a:off x="720970" y="1721167"/>
          <a:ext cx="10040816" cy="4997718"/>
        </p:xfrm>
        <a:graphic>
          <a:graphicData uri="http://schemas.openxmlformats.org/drawingml/2006/table">
            <a:tbl>
              <a:tblPr/>
              <a:tblGrid>
                <a:gridCol w="439616"/>
                <a:gridCol w="1037492"/>
                <a:gridCol w="4228463"/>
                <a:gridCol w="941332"/>
                <a:gridCol w="1636124"/>
                <a:gridCol w="1008570"/>
                <a:gridCol w="749219"/>
              </a:tblGrid>
              <a:tr h="47472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Ders Kodu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Ders Adı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Kredi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0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Professionalism and Counseling Program 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5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MEDxxx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Across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Lifespan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Block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81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Phase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2: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Pediatrics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81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Development of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Lifelong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Health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5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MEDxxx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Phase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2: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Elective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III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2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MEDxxx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Phase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2: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Elective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5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MEDXXX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Reproductive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Health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Block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81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Obstetrics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Gynceology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81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 to Reproductive Health And Urogenital System Disorders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04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MEDxxx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Surgical Disorders and Invasive Procedures Block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81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Surgical Disorders in Adulth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81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Pediatric Surgical Disorders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57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5966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Herkes Kendi Grubuna göre Ders Seçimi yapacak</a:t>
            </a:r>
            <a:endParaRPr lang="tr-TR" sz="40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3155495"/>
              </p:ext>
            </p:extLst>
          </p:nvPr>
        </p:nvGraphicFramePr>
        <p:xfrm>
          <a:off x="838200" y="1825625"/>
          <a:ext cx="10515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5.Sınıf 1.Grup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5.Sınıf 2.Grup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5.Sınıf 3.Grup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5.Sınıf 4.Grup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MED502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.1,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MED504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.1,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MED506.1,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MED507.1,</a:t>
                      </a:r>
                    </a:p>
                    <a:p>
                      <a:pPr algn="l" fontAlgn="ctr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MED509.1,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MED511.1,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MED512.1,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Seçmeli 1.1,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Seçmeli 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MED502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.2,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MED504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.2,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MED506.2,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MED507.2,</a:t>
                      </a:r>
                    </a:p>
                    <a:p>
                      <a:pPr algn="l" fontAlgn="ctr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MED509.2,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MED511.2,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MED512.2,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Seçmeli 1.2,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Seçmeli 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MED502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.3,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MED504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.3,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MED506.3,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MED507.3,</a:t>
                      </a:r>
                    </a:p>
                    <a:p>
                      <a:pPr algn="l" fontAlgn="ctr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MED509.3,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MED511.3,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MED512.3,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Seçmeli 1.3,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Seçmeli 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MED502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.4,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MED504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.4,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MED506.4,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MED507.4,</a:t>
                      </a:r>
                    </a:p>
                    <a:p>
                      <a:pPr algn="l" fontAlgn="ctr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MED509.4,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MED511.4,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MED512.4,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Seçmeli 1.4,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 smtClean="0">
                          <a:solidFill>
                            <a:srgbClr val="000000"/>
                          </a:solidFill>
                        </a:rPr>
                        <a:t>Seçmeli 2.8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841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1029</Words>
  <Application>Microsoft Office PowerPoint</Application>
  <PresentationFormat>Özel</PresentationFormat>
  <Paragraphs>543</Paragraphs>
  <Slides>13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Office Teması</vt:lpstr>
      <vt:lpstr>Ders Seçmek için Kayıt Yenileme (ders seçme) işlemleri menüsüne tıklayınız.</vt:lpstr>
      <vt:lpstr>Dersler için Kayıt yenileme  ( ders seçme) menüsüne tıklayınız.</vt:lpstr>
      <vt:lpstr>2020 Tıp Müfredatına Tabi olan öğrenciler tablodaki dersleri tıklayarak seçebilirler.</vt:lpstr>
      <vt:lpstr>2013 Müfredatına tabi olan öğrenciler tablodaki dersleri tıklayarak seçiniz.</vt:lpstr>
      <vt:lpstr>Herkes Kendi Grubuna göre Ders Seçimi yapacak</vt:lpstr>
      <vt:lpstr>Herkes Kendi Grubuna göre Ders Seçimi yapacak  Seçmeli 1 Dersi için</vt:lpstr>
      <vt:lpstr>Herkes Kendi Grubuna göre Ders Seçimi yapacak  Seçmeli 2 Dersi için</vt:lpstr>
      <vt:lpstr> 2012- 4.S Müfredatına tabi olan öğrenciler tablodaki dersleri tıklayarak seçiniz. </vt:lpstr>
      <vt:lpstr>Herkes Kendi Grubuna göre Ders Seçimi yapacak</vt:lpstr>
      <vt:lpstr>        Seçmeli ders havuzundan almak istediğiniz dersi ekleye tıklayınız. </vt:lpstr>
      <vt:lpstr>Slayt 11</vt:lpstr>
      <vt:lpstr> Ders kaydı işlemleri sırasında sorun  yaşarsınız; </vt:lpstr>
      <vt:lpstr>Öğrenci İşleri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 Seçmek için Kayıt Yenileme (ders seçme) işlemleri menüsüne tıklayınız.</dc:title>
  <dc:creator>Suzan</dc:creator>
  <cp:lastModifiedBy>User</cp:lastModifiedBy>
  <cp:revision>34</cp:revision>
  <dcterms:created xsi:type="dcterms:W3CDTF">2017-09-05T05:48:52Z</dcterms:created>
  <dcterms:modified xsi:type="dcterms:W3CDTF">2022-08-18T18:55:25Z</dcterms:modified>
</cp:coreProperties>
</file>