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1" r:id="rId4"/>
    <p:sldId id="272" r:id="rId5"/>
    <p:sldId id="275" r:id="rId6"/>
    <p:sldId id="260" r:id="rId7"/>
    <p:sldId id="261" r:id="rId8"/>
    <p:sldId id="262" r:id="rId9"/>
    <p:sldId id="276" r:id="rId10"/>
    <p:sldId id="280" r:id="rId11"/>
    <p:sldId id="278" r:id="rId12"/>
    <p:sldId id="279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38025EB1-9329-44F2-BA2D-5DA10F39B6F2}">
          <p14:sldIdLst>
            <p14:sldId id="257"/>
            <p14:sldId id="258"/>
            <p14:sldId id="271"/>
            <p14:sldId id="272"/>
            <p14:sldId id="275"/>
            <p14:sldId id="260"/>
            <p14:sldId id="261"/>
            <p14:sldId id="262"/>
            <p14:sldId id="276"/>
            <p14:sldId id="280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50DC0-18B2-4375-A639-737817B6DDC7}" type="datetimeFigureOut">
              <a:rPr lang="tr-TR" smtClean="0"/>
              <a:pPr/>
              <a:t>25.08.2025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A5E49-3A44-4B10-B51F-56A8EE09BD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3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E83FE-B56A-470C-A27E-FAE63157F242}" type="datetimeFigureOut">
              <a:rPr lang="tr-TR" smtClean="0"/>
              <a:pPr/>
              <a:t>25.08.2025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15091-C545-4EB6-870A-B852274208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821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15091-C545-4EB6-870A-B85227420814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52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25.08.2025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25.08.2025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25.08.2025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25.08.2025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25.08.2025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25.08.2025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25.08.2025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25.08.2025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25.08.2025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25.08.2025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25.08.2025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DA4EC8-05E0-457B-A472-4E1A413059D0}" type="datetimeFigureOut">
              <a:rPr lang="tr-TR" smtClean="0"/>
              <a:pPr/>
              <a:t>25.08.2025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ys.marmara.edu.t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ip.e&#287;itim@marmara.edu.t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ip.olcme@marmara.edu.tr" TargetMode="External"/><Relationship Id="rId2" Type="http://schemas.openxmlformats.org/officeDocument/2006/relationships/hyperlink" Target="mailto:Tipogrenci@marmara.edu.t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ip.egitim@marmara.edu.t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87624" y="764704"/>
            <a:ext cx="6408712" cy="2880320"/>
          </a:xfrm>
        </p:spPr>
        <p:txBody>
          <a:bodyPr>
            <a:normAutofit/>
          </a:bodyPr>
          <a:lstStyle/>
          <a:p>
            <a:pPr algn="ctr"/>
            <a:r>
              <a:rPr lang="tr-TR" sz="4000" dirty="0"/>
              <a:t>DERS KAYDI İŞLEMLERİ</a:t>
            </a:r>
            <a:br>
              <a:rPr lang="tr-TR" sz="4000" dirty="0"/>
            </a:br>
            <a:r>
              <a:rPr lang="tr-TR" altLang="tr-TR" sz="3100" b="1" dirty="0">
                <a:solidFill>
                  <a:srgbClr val="FF0000"/>
                </a:solidFill>
              </a:rPr>
              <a:t>2025-2026 Ders Kayıtlanma</a:t>
            </a:r>
            <a:br>
              <a:rPr lang="tr-TR" altLang="tr-TR" sz="3100" b="1" dirty="0">
                <a:solidFill>
                  <a:srgbClr val="FF0000"/>
                </a:solidFill>
              </a:rPr>
            </a:br>
            <a:r>
              <a:rPr lang="tr-TR" altLang="tr-TR" sz="3100" b="1" dirty="0">
                <a:solidFill>
                  <a:srgbClr val="FF0000"/>
                </a:solidFill>
              </a:rPr>
              <a:t>(</a:t>
            </a:r>
            <a:r>
              <a:rPr lang="tr-TR" sz="3600" b="1" dirty="0"/>
              <a:t>15.09.2025-19.09.2025</a:t>
            </a:r>
            <a:r>
              <a:rPr lang="tr-TR" sz="3600" b="1" dirty="0">
                <a:solidFill>
                  <a:srgbClr val="FF0000"/>
                </a:solidFill>
              </a:rPr>
              <a:t>)</a:t>
            </a:r>
            <a:br>
              <a:rPr lang="tr-TR" altLang="tr-TR" sz="3100" b="1" dirty="0">
                <a:solidFill>
                  <a:srgbClr val="FF0000"/>
                </a:solidFill>
              </a:rPr>
            </a:br>
            <a:r>
              <a:rPr lang="tr-TR" altLang="tr-TR" sz="3100" b="1" dirty="0">
                <a:solidFill>
                  <a:srgbClr val="FF0000"/>
                </a:solidFill>
              </a:rPr>
              <a:t>1.Sınıflar</a:t>
            </a:r>
            <a:br>
              <a:rPr lang="tr-TR" altLang="tr-TR" sz="4000" b="1" dirty="0">
                <a:solidFill>
                  <a:srgbClr val="FF0000"/>
                </a:solidFill>
              </a:rPr>
            </a:b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577" y="3170455"/>
            <a:ext cx="6984775" cy="3253432"/>
          </a:xfrm>
        </p:spPr>
        <p:txBody>
          <a:bodyPr>
            <a:noAutofit/>
          </a:bodyPr>
          <a:lstStyle/>
          <a:p>
            <a:r>
              <a:rPr lang="tr-TR" sz="4000" dirty="0">
                <a:hlinkClick r:id="rId3"/>
              </a:rPr>
              <a:t>https://bys.marmara.edu.tr</a:t>
            </a:r>
            <a:endParaRPr lang="tr-TR" sz="4000" dirty="0"/>
          </a:p>
          <a:p>
            <a:r>
              <a:rPr lang="tr-TR" sz="4000" dirty="0">
                <a:solidFill>
                  <a:srgbClr val="FF0000"/>
                </a:solidFill>
              </a:rPr>
              <a:t>Adresinden kullanıcı adı ve şifrenizi oluşturun.</a:t>
            </a: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8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sz="4000" b="1" dirty="0"/>
            </a:br>
            <a:r>
              <a:rPr lang="tr-TR" sz="4000" b="1" dirty="0"/>
              <a:t>Ders kaydı işlemleri sırasında sorun  yaşarsınız;</a:t>
            </a:r>
            <a:br>
              <a:rPr lang="tr-TR" sz="4000" b="1" dirty="0"/>
            </a:b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b="1" dirty="0"/>
              <a:t>Eğitim Birimine mail atabilirsiniz, aynı anda çok fazla telefonla arandığında iletişimde sıkıntılar yaşanmaktadır, Ders Kayıtlanma Sürecinde yanlış ders seçimi yaparsanız kesinlikle Danışman Öğretim Üyesinden seçilen dersleri reddetmesini talep etmeniz gerekmektedir.</a:t>
            </a:r>
          </a:p>
          <a:p>
            <a:pPr algn="ctr">
              <a:buNone/>
            </a:pPr>
            <a:r>
              <a:rPr lang="tr-TR" b="1" dirty="0"/>
              <a:t>Ayrıca </a:t>
            </a:r>
            <a:r>
              <a:rPr lang="tr-TR" b="1" dirty="0">
                <a:hlinkClick r:id="rId2"/>
              </a:rPr>
              <a:t>tip.eğitim@marmara.edu.tr</a:t>
            </a:r>
            <a:r>
              <a:rPr lang="tr-TR" b="1" dirty="0"/>
              <a:t> adresine mail atabilirsiniz ancak Ders Kayıtlanma Süresi bittiği zaman Öğrenci İşleri işlem yapabilmektedir.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54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203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200" b="1" dirty="0"/>
              <a:t>Ders kaydı işlemleri sırasında sorun  yaşarsınız; Eğitim Birimi ile görüşebilirsiniz.</a:t>
            </a:r>
          </a:p>
          <a:p>
            <a:pPr algn="ctr"/>
            <a:endParaRPr lang="tr-TR" sz="3200" b="1" dirty="0"/>
          </a:p>
          <a:p>
            <a:pPr algn="ctr">
              <a:buNone/>
            </a:pPr>
            <a:endParaRPr lang="tr-TR" sz="3200" b="1" dirty="0"/>
          </a:p>
          <a:p>
            <a:pPr algn="ctr">
              <a:buNone/>
            </a:pPr>
            <a:r>
              <a:rPr lang="tr-TR" sz="3200" b="1" dirty="0"/>
              <a:t>                                                                                                                                                 Başarılar Dileriz.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57990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Öğrenci İşleri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884746"/>
              </p:ext>
            </p:extLst>
          </p:nvPr>
        </p:nvGraphicFramePr>
        <p:xfrm>
          <a:off x="628650" y="2226469"/>
          <a:ext cx="7886700" cy="3158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tr-TR" sz="1400" dirty="0"/>
                        <a:t>Öğrenci</a:t>
                      </a:r>
                      <a:r>
                        <a:rPr lang="tr-TR" sz="1400" baseline="0" dirty="0"/>
                        <a:t> İşleri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Eğitim Birimi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Ölçme Değerlendirme Birimi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/>
                        <a:t>Merve</a:t>
                      </a:r>
                      <a:r>
                        <a:rPr lang="tr-TR" sz="1400" baseline="0" dirty="0"/>
                        <a:t> Alkan </a:t>
                      </a:r>
                      <a:r>
                        <a:rPr lang="tr-TR" sz="1400" dirty="0"/>
                        <a:t>:5531</a:t>
                      </a:r>
                    </a:p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/>
                        <a:t>Sibel</a:t>
                      </a:r>
                      <a:r>
                        <a:rPr lang="tr-TR" sz="1400" baseline="0" dirty="0"/>
                        <a:t> Yılmaz</a:t>
                      </a:r>
                      <a:r>
                        <a:rPr lang="tr-TR" sz="1400" dirty="0"/>
                        <a:t>:5535</a:t>
                      </a:r>
                    </a:p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/>
                        <a:t>Ruhugul</a:t>
                      </a:r>
                      <a:r>
                        <a:rPr lang="tr-TR" sz="1400" dirty="0"/>
                        <a:t> Dinç :5533</a:t>
                      </a:r>
                      <a:endParaRPr lang="tr-TR" sz="1400" b="1" dirty="0"/>
                    </a:p>
                    <a:p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hlinkClick r:id="rId2"/>
                        </a:rPr>
                        <a:t>t</a:t>
                      </a:r>
                      <a:r>
                        <a:rPr lang="es-ES" sz="1400" dirty="0">
                          <a:hlinkClick r:id="rId2"/>
                        </a:rPr>
                        <a:t>ipogrenci@marmara.edu.tr</a:t>
                      </a:r>
                      <a:endParaRPr lang="tr-TR" sz="1400" dirty="0"/>
                    </a:p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Pınar Çelik </a:t>
                      </a:r>
                      <a:r>
                        <a:rPr lang="tr-TR" sz="1400" dirty="0" err="1"/>
                        <a:t>Batova</a:t>
                      </a:r>
                      <a:r>
                        <a:rPr lang="tr-TR" sz="1400" dirty="0"/>
                        <a:t>:5536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hlinkClick r:id="rId3"/>
                        </a:rPr>
                        <a:t>t</a:t>
                      </a:r>
                      <a:r>
                        <a:rPr lang="es-ES" sz="1400" dirty="0">
                          <a:hlinkClick r:id="rId3"/>
                        </a:rPr>
                        <a:t>ip.olcme@marmara.edu.tr</a:t>
                      </a:r>
                      <a:endParaRPr lang="tr-TR" sz="1400" dirty="0"/>
                    </a:p>
                    <a:p>
                      <a:endParaRPr lang="tr-T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hlinkClick r:id="rId4"/>
                        </a:rPr>
                        <a:t>t</a:t>
                      </a:r>
                      <a:r>
                        <a:rPr lang="es-ES" sz="1400" dirty="0">
                          <a:hlinkClick r:id="rId4"/>
                        </a:rPr>
                        <a:t>ip.egitim@marmara.edu.tr</a:t>
                      </a:r>
                      <a:endParaRPr lang="tr-TR" sz="1400" dirty="0"/>
                    </a:p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01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5084" y="260648"/>
            <a:ext cx="7467600" cy="1282154"/>
          </a:xfrm>
        </p:spPr>
        <p:txBody>
          <a:bodyPr>
            <a:normAutofit/>
          </a:bodyPr>
          <a:lstStyle/>
          <a:p>
            <a:r>
              <a:rPr lang="tr-TR" sz="3200" b="1" dirty="0"/>
              <a:t>Kullanıcı adı ve şifrenizde giriş yapınız.</a:t>
            </a:r>
            <a:br>
              <a:rPr lang="tr-TR" sz="3200" b="1" dirty="0"/>
            </a:b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dirty="0"/>
              <a:t>ÖBYS Tıklayınız.</a:t>
            </a:r>
          </a:p>
          <a:p>
            <a:pPr lvl="1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9" y="1772816"/>
            <a:ext cx="7606230" cy="41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1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İLK ŞİFRENİZİ OLUŞTURUNUZ.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7" y="1899357"/>
            <a:ext cx="7469346" cy="4202286"/>
          </a:xfrm>
        </p:spPr>
      </p:pic>
    </p:spTree>
    <p:extLst>
      <p:ext uri="{BB962C8B-B14F-4D97-AF65-F5344CB8AC3E}">
        <p14:creationId xmlns:p14="http://schemas.microsoft.com/office/powerpoint/2010/main" val="411363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Dersler için Kayıt yenileme </a:t>
            </a:r>
            <a:br>
              <a:rPr lang="tr-TR" dirty="0"/>
            </a:br>
            <a:r>
              <a:rPr lang="tr-TR" dirty="0"/>
              <a:t>( ders seçme) menüsüne tıklayınız.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0875"/>
            <a:ext cx="7620000" cy="4159249"/>
          </a:xfrm>
        </p:spPr>
      </p:pic>
    </p:spTree>
    <p:extLst>
      <p:ext uri="{BB962C8B-B14F-4D97-AF65-F5344CB8AC3E}">
        <p14:creationId xmlns:p14="http://schemas.microsoft.com/office/powerpoint/2010/main" val="303215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70186"/>
          </a:xfrm>
        </p:spPr>
        <p:txBody>
          <a:bodyPr/>
          <a:lstStyle/>
          <a:p>
            <a:r>
              <a:rPr lang="tr-TR" altLang="tr-TR" sz="2800" dirty="0"/>
              <a:t>2024 Müfredatına tabi olan öğrenciler tablodaki dersleri tıklayarak seçiniz</a:t>
            </a:r>
            <a:endParaRPr lang="tr-TR" sz="2800" dirty="0"/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87203C53-AD50-4482-A529-397BBC452C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489519"/>
              </p:ext>
            </p:extLst>
          </p:nvPr>
        </p:nvGraphicFramePr>
        <p:xfrm>
          <a:off x="457200" y="1844825"/>
          <a:ext cx="7619999" cy="3965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2163">
                  <a:extLst>
                    <a:ext uri="{9D8B030D-6E8A-4147-A177-3AD203B41FA5}">
                      <a16:colId xmlns:a16="http://schemas.microsoft.com/office/drawing/2014/main" val="2770447037"/>
                    </a:ext>
                  </a:extLst>
                </a:gridCol>
                <a:gridCol w="1503265">
                  <a:extLst>
                    <a:ext uri="{9D8B030D-6E8A-4147-A177-3AD203B41FA5}">
                      <a16:colId xmlns:a16="http://schemas.microsoft.com/office/drawing/2014/main" val="420666292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1614525910"/>
                    </a:ext>
                  </a:extLst>
                </a:gridCol>
              </a:tblGrid>
              <a:tr h="34619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2100" u="none" strike="noStrike" dirty="0">
                          <a:effectLst/>
                        </a:rPr>
                        <a:t>1. YIL</a:t>
                      </a:r>
                      <a:endParaRPr lang="tr-TR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908288"/>
                  </a:ext>
                </a:extLst>
              </a:tr>
              <a:tr h="2923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No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Ders Kodu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Ders Adı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1587476820"/>
                  </a:ext>
                </a:extLst>
              </a:tr>
              <a:tr h="476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1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ATA1200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Ataturk's Principles and The History of Turkish Renovation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2210034043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2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MED1701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Introduction to Cell and Cellular Replication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207758823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3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MED1702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Cellular Metabolism and Transport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1656492453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4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MED1703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Development and Organization of Human Body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1744513468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5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MED1704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Introduction to Nervous System and Human Behavior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236373269"/>
                  </a:ext>
                </a:extLst>
              </a:tr>
              <a:tr h="476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6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MED1705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Communication Skills &amp; Introduction to Medical Interview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2782520498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7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MED1706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Introduction to Student Research and Computer Skills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1875004507"/>
                  </a:ext>
                </a:extLst>
              </a:tr>
              <a:tr h="476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8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MED1707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Clinical Skills Laboratory and Introduction to First Aid Course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1220128245"/>
                  </a:ext>
                </a:extLst>
              </a:tr>
              <a:tr h="46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Seçmeli-9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MED-P1-E1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u="none" strike="noStrike">
                          <a:effectLst/>
                        </a:rPr>
                        <a:t>Phase 1: Elective I (Ders 1)</a:t>
                      </a:r>
                      <a:br>
                        <a:rPr lang="en-US" sz="1500" u="none" strike="noStrike">
                          <a:effectLst/>
                        </a:rPr>
                      </a:b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/>
                </a:tc>
                <a:extLst>
                  <a:ext uri="{0D108BD9-81ED-4DB2-BD59-A6C34878D82A}">
                    <a16:rowId xmlns:a16="http://schemas.microsoft.com/office/drawing/2014/main" val="4079755944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10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TRD1200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 dirty="0" err="1">
                          <a:effectLst/>
                        </a:rPr>
                        <a:t>Turkish</a:t>
                      </a:r>
                      <a:r>
                        <a:rPr lang="tr-TR" sz="1500" u="none" strike="noStrike" dirty="0">
                          <a:effectLst/>
                        </a:rPr>
                        <a:t> Language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2985727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76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1.Sınıflar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Seçmeli Ders Havuzundan </a:t>
            </a:r>
            <a:br>
              <a:rPr lang="tr-TR" sz="2400" dirty="0"/>
            </a:br>
            <a:r>
              <a:rPr lang="tr-TR" sz="2400" dirty="0"/>
              <a:t>aşağıdaki 3 dersi seçmemeleri gerekmektedir.</a:t>
            </a:r>
            <a:br>
              <a:rPr lang="tr-TR" sz="2400" dirty="0"/>
            </a:br>
            <a:r>
              <a:rPr lang="tr-TR" sz="2400" dirty="0"/>
              <a:t>Lütfen bu 3 dersi </a:t>
            </a:r>
            <a:r>
              <a:rPr lang="tr-TR" sz="2400" b="1" dirty="0">
                <a:solidFill>
                  <a:srgbClr val="FF0000"/>
                </a:solidFill>
              </a:rPr>
              <a:t>seçmeyin.</a:t>
            </a:r>
            <a:endParaRPr lang="tr-TR" sz="24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/>
              <a:t>   </a:t>
            </a:r>
          </a:p>
          <a:p>
            <a:pPr marL="0" indent="0">
              <a:buNone/>
            </a:pPr>
            <a:r>
              <a:rPr lang="tr-TR" sz="5400" b="1" dirty="0"/>
              <a:t>MED1561</a:t>
            </a:r>
          </a:p>
          <a:p>
            <a:pPr marL="0" indent="0">
              <a:buNone/>
            </a:pPr>
            <a:r>
              <a:rPr lang="tr-TR" sz="5400" b="1" dirty="0"/>
              <a:t>MED1557</a:t>
            </a:r>
          </a:p>
          <a:p>
            <a:pPr marL="0" indent="0">
              <a:buNone/>
            </a:pPr>
            <a:r>
              <a:rPr lang="tr-TR" sz="5400" b="1" dirty="0"/>
              <a:t>MED1671</a:t>
            </a:r>
          </a:p>
          <a:p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38351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301006"/>
          </a:xfrm>
        </p:spPr>
        <p:txBody>
          <a:bodyPr>
            <a:normAutofit/>
          </a:bodyPr>
          <a:lstStyle/>
          <a:p>
            <a:r>
              <a:rPr lang="tr-TR" sz="2000" dirty="0" err="1"/>
              <a:t>MEDxxx</a:t>
            </a:r>
            <a:r>
              <a:rPr lang="tr-TR" sz="2000" dirty="0"/>
              <a:t>	</a:t>
            </a:r>
            <a:r>
              <a:rPr lang="tr-TR" sz="2000" dirty="0" err="1"/>
              <a:t>Phase</a:t>
            </a:r>
            <a:r>
              <a:rPr lang="tr-TR" sz="2000" dirty="0"/>
              <a:t> 1: </a:t>
            </a:r>
            <a:r>
              <a:rPr lang="tr-TR" sz="2000" dirty="0" err="1"/>
              <a:t>Elective</a:t>
            </a:r>
            <a:r>
              <a:rPr lang="tr-TR" sz="2000" dirty="0"/>
              <a:t> I TIKLAYINIZ.</a:t>
            </a:r>
            <a:br>
              <a:rPr lang="tr-TR" sz="2000" dirty="0"/>
            </a:br>
            <a:r>
              <a:rPr lang="tr-TR" sz="2000" dirty="0"/>
              <a:t>SEÇMEK İSTEDİĞİNİZ DERS SEÇİM EKLE MENÜSÜNE TIKLAYIZ.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DD5C23F2-219A-4497-8CFA-798B9E547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388618"/>
              </p:ext>
            </p:extLst>
          </p:nvPr>
        </p:nvGraphicFramePr>
        <p:xfrm>
          <a:off x="1547664" y="1196752"/>
          <a:ext cx="5184577" cy="6003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148">
                  <a:extLst>
                    <a:ext uri="{9D8B030D-6E8A-4147-A177-3AD203B41FA5}">
                      <a16:colId xmlns:a16="http://schemas.microsoft.com/office/drawing/2014/main" val="3797644001"/>
                    </a:ext>
                  </a:extLst>
                </a:gridCol>
                <a:gridCol w="799906">
                  <a:extLst>
                    <a:ext uri="{9D8B030D-6E8A-4147-A177-3AD203B41FA5}">
                      <a16:colId xmlns:a16="http://schemas.microsoft.com/office/drawing/2014/main" val="4151814975"/>
                    </a:ext>
                  </a:extLst>
                </a:gridCol>
                <a:gridCol w="3762523">
                  <a:extLst>
                    <a:ext uri="{9D8B030D-6E8A-4147-A177-3AD203B41FA5}">
                      <a16:colId xmlns:a16="http://schemas.microsoft.com/office/drawing/2014/main" val="691870986"/>
                    </a:ext>
                  </a:extLst>
                </a:gridCol>
              </a:tblGrid>
              <a:tr h="133737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>
                          <a:effectLst/>
                        </a:rPr>
                        <a:t>MED-P1-E1</a:t>
                      </a:r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903065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No</a:t>
                      </a:r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Ders Kodu</a:t>
                      </a:r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Ders Adı</a:t>
                      </a:r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905545649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Molecular Research Techniques in Medicine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099638843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Istanbul, Capital of Cultures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434235387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Portraits of My Country:  From Cases to Concepts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777187795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Painting and Medicine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379887431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Literature and Medicine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4235415028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History of Civilization (in Anatolia)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484851046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Development of Primary Health Care Services, Turkey's Status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17173209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Molecular Biology and Genetics of Cancer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077353643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Personalized Medicine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600028999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Molecular Diagnostics and Treatment in Gastrointestinal Diseases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020275826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Evolution in Medicine and Life Events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456026291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Introduction to Research Methodology in Physiological Sciences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130987077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Health and Physical Activity II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036230813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Adolescent Health: Prevention and Early Detection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682220700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Phase 1: Elective Abroad 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027897074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Phase 1: Elective Statesite 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247080328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Philosophy and Health: Philosophical Encounters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819534444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Introduction to Neurosciences: Selected Readings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89184176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Understanding Human Behaviour and Psychiatric Disorders Through Literature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221215983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Interactive English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418002612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Reading and Writing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437881747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Global Approach to Cardiovascular Risk Factors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666379236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Bridge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626231045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Face and Body Appearances in Genetic Diseases - Dysmorphology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812387460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Cases and lawsuits that shaped medical ethics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497747046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Tumour Immunogenetics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630795461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Cinema and Health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64486641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Reading Scientific Articles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079539164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Classical music composers and their illnesses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816360380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Turkish Practical course for foreign student-Basic level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767287816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Turkish Practical course for foreign student-Advanced level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587141981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Historical Progress of Physiological Sciences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426400851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Stress Management Through Mindfulness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510620437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Stigma and Public Health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288548735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Introduction to Philosophy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975370532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Painting  and  Drawing  Studies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782747993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Introductıon to Bioinformatics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4283543017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Cancer Immunotherapy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4219488066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German I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096392207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Technology Addiction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23642529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Devices for Molecular Biology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387613964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Mindfulness, Health Prevention and Stres Management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998429988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Ethics of Artificial Intelligence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012132774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Histochemical and Immunohistochemical Techniques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313866519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History of Science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951563312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Spanish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014347118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French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394811658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Nanomedicine and Nanotherapeutics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716475888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YDI1000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 dirty="0" err="1">
                          <a:effectLst/>
                        </a:rPr>
                        <a:t>Medical</a:t>
                      </a:r>
                      <a:r>
                        <a:rPr lang="tr-TR" sz="700" u="none" strike="noStrike" dirty="0">
                          <a:effectLst/>
                        </a:rPr>
                        <a:t> English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80235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15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Seçtiğiniz seçmeli dersin sağ tarafından dersi veren öğretim görevlisinin ismi bulunmakta.</a:t>
            </a:r>
          </a:p>
          <a:p>
            <a:endParaRPr lang="tr-TR" dirty="0"/>
          </a:p>
          <a:p>
            <a:r>
              <a:rPr lang="tr-TR" dirty="0"/>
              <a:t> ilk sırada seçtiğiniz dersi seçerseniz güz döneminde dersi alacaksınız demektir.</a:t>
            </a:r>
          </a:p>
          <a:p>
            <a:endParaRPr lang="tr-TR" dirty="0"/>
          </a:p>
          <a:p>
            <a:r>
              <a:rPr lang="tr-TR" dirty="0"/>
              <a:t>ikinci sırada yazılan öğretim görevlisiniz seçtiyseniz bahar döneminde ders alacaksınız demektir.</a:t>
            </a:r>
          </a:p>
          <a:p>
            <a:pPr marL="114300" indent="0">
              <a:buNone/>
            </a:pPr>
            <a:r>
              <a:rPr lang="tr-TR" dirty="0"/>
              <a:t> </a:t>
            </a:r>
          </a:p>
          <a:p>
            <a:r>
              <a:rPr lang="tr-TR" dirty="0"/>
              <a:t>Bir yıl içerisinde sadece bir dönem seçmeli seçebilirsiniz.</a:t>
            </a:r>
          </a:p>
        </p:txBody>
      </p:sp>
    </p:spTree>
    <p:extLst>
      <p:ext uri="{BB962C8B-B14F-4D97-AF65-F5344CB8AC3E}">
        <p14:creationId xmlns:p14="http://schemas.microsoft.com/office/powerpoint/2010/main" val="376304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57200" y="2564904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/>
              <a:t>Seçmiş olduğunuz derslerin toplamı </a:t>
            </a:r>
            <a:r>
              <a:rPr lang="tr-TR" altLang="tr-TR" b="1" dirty="0"/>
              <a:t>60 kredi </a:t>
            </a:r>
            <a:r>
              <a:rPr lang="tr-TR" altLang="tr-TR" dirty="0"/>
              <a:t>olmalıdır.</a:t>
            </a:r>
          </a:p>
          <a:p>
            <a:r>
              <a:rPr lang="tr-TR" altLang="tr-TR" dirty="0"/>
              <a:t>Sonrasında Seçilen Dersler sekmesinden </a:t>
            </a:r>
            <a:r>
              <a:rPr lang="tr-TR" altLang="tr-TR" b="1" dirty="0"/>
              <a:t>Danışman Onayına Gönder</a:t>
            </a:r>
            <a:r>
              <a:rPr lang="tr-TR" altLang="tr-TR" dirty="0"/>
              <a:t> butonuna basınız.</a:t>
            </a:r>
          </a:p>
          <a:p>
            <a:r>
              <a:rPr lang="tr-TR" altLang="tr-TR" dirty="0"/>
              <a:t>Seçilen derslerin danışmanınız tarafından onaylanmasını </a:t>
            </a:r>
            <a:r>
              <a:rPr lang="tr-TR" altLang="tr-TR" b="1" dirty="0"/>
              <a:t>bekleyiniz</a:t>
            </a:r>
            <a:r>
              <a:rPr lang="tr-TR" altLang="tr-TR" dirty="0"/>
              <a:t>.</a:t>
            </a:r>
          </a:p>
          <a:p>
            <a:r>
              <a:rPr lang="tr-TR" altLang="tr-TR" dirty="0"/>
              <a:t>Kaydınızı kesinleştirmek için </a:t>
            </a:r>
            <a:r>
              <a:rPr lang="tr-TR" altLang="tr-TR" u="sng" dirty="0"/>
              <a:t>ÖBYS üzerinden danışmanınıza mesaj gönderebilirsiniz</a:t>
            </a:r>
            <a:r>
              <a:rPr lang="tr-TR" altLang="tr-TR" dirty="0"/>
              <a:t>.</a:t>
            </a:r>
          </a:p>
          <a:p>
            <a:r>
              <a:rPr lang="tr-TR" altLang="tr-TR" dirty="0"/>
              <a:t>Kaydınızı kesinleştirmek için yazıcı çıktısı almanıza ve danışmanınızın talep etmesi haricinde yanına gitmenize </a:t>
            </a:r>
            <a:r>
              <a:rPr lang="tr-TR" altLang="tr-TR" b="1" dirty="0"/>
              <a:t>gerek yoktur</a:t>
            </a:r>
            <a:r>
              <a:rPr lang="tr-TR" altLang="tr-TR" dirty="0"/>
              <a:t>.</a:t>
            </a:r>
          </a:p>
          <a:p>
            <a:r>
              <a:rPr lang="tr-TR" altLang="tr-TR" dirty="0"/>
              <a:t>Derslerinizin tümü onaylandıysa kayıt süreciniz tamamlanmıştır</a:t>
            </a:r>
            <a:r>
              <a:rPr lang="tr-TR" altLang="tr-TR" dirty="0">
                <a:sym typeface="Wingdings" panose="05000000000000000000" pitchFamily="2" charset="2"/>
              </a:rPr>
              <a:t>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601837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402</TotalTime>
  <Words>775</Words>
  <Application>Microsoft Office PowerPoint</Application>
  <PresentationFormat>Ekran Gösterisi (4:3)</PresentationFormat>
  <Paragraphs>282</Paragraphs>
  <Slides>12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Wingdings</vt:lpstr>
      <vt:lpstr>Bitişiklik</vt:lpstr>
      <vt:lpstr>DERS KAYDI İŞLEMLERİ 2025-2026 Ders Kayıtlanma (15.09.2025-19.09.2025) 1.Sınıflar </vt:lpstr>
      <vt:lpstr>Kullanıcı adı ve şifrenizde giriş yapınız. </vt:lpstr>
      <vt:lpstr>İLK ŞİFRENİZİ OLUŞTURUNUZ.</vt:lpstr>
      <vt:lpstr>Dersler için Kayıt yenileme  ( ders seçme) menüsüne tıklayınız.</vt:lpstr>
      <vt:lpstr>2024 Müfredatına tabi olan öğrenciler tablodaki dersleri tıklayarak seçiniz</vt:lpstr>
      <vt:lpstr>1.Sınıflar Seçmeli Ders Havuzundan  aşağıdaki 3 dersi seçmemeleri gerekmektedir. Lütfen bu 3 dersi seçmeyin.</vt:lpstr>
      <vt:lpstr>MEDxxx Phase 1: Elective I TIKLAYINIZ. SEÇMEK İSTEDİĞİNİZ DERS SEÇİM EKLE MENÜSÜNE TIKLAYIZ.</vt:lpstr>
      <vt:lpstr>PowerPoint Sunusu</vt:lpstr>
      <vt:lpstr>PowerPoint Sunusu</vt:lpstr>
      <vt:lpstr> Ders kaydı işlemleri sırasında sorun  yaşarsınız; </vt:lpstr>
      <vt:lpstr>PowerPoint Sunusu</vt:lpstr>
      <vt:lpstr>Öğrenci İşleri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KAYDI İŞLEMLERİ</dc:title>
  <dc:creator>evin</dc:creator>
  <cp:lastModifiedBy>Suzan Al</cp:lastModifiedBy>
  <cp:revision>37</cp:revision>
  <dcterms:created xsi:type="dcterms:W3CDTF">2017-08-04T08:27:07Z</dcterms:created>
  <dcterms:modified xsi:type="dcterms:W3CDTF">2025-08-25T08:04:38Z</dcterms:modified>
</cp:coreProperties>
</file>