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5" r:id="rId3"/>
    <p:sldId id="268" r:id="rId4"/>
    <p:sldId id="262" r:id="rId5"/>
    <p:sldId id="266" r:id="rId6"/>
    <p:sldId id="271" r:id="rId7"/>
    <p:sldId id="27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A047D-004D-4363-AFE9-13E47818799F}" type="datetimeFigureOut">
              <a:rPr lang="tr-TR" smtClean="0"/>
              <a:t>18.08.2022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0F5D5-27B4-4815-B8B9-F92B90D0857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8AC2D-A5B0-4205-9DA6-AFB8A27A6FF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093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0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36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23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45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742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90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459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94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38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061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95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ip.olcme@marmara.edu.tr" TargetMode="External"/><Relationship Id="rId2" Type="http://schemas.openxmlformats.org/officeDocument/2006/relationships/hyperlink" Target="mailto:Tipogrenci@marmara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ip.egitim@marmara.edu.t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 smtClean="0"/>
              <a:t>Ders Seçmek için Kayıt Yenileme (ders seçme) işlemleri menüsüne tıklayınız</a:t>
            </a:r>
            <a:r>
              <a:rPr lang="tr-TR" altLang="tr-TR" dirty="0" smtClean="0"/>
              <a:t>.</a:t>
            </a:r>
            <a:endParaRPr lang="tr-TR" altLang="tr-TR" dirty="0" smtClean="0"/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>
          <a:xfrm>
            <a:off x="2368550" y="3921369"/>
            <a:ext cx="6845300" cy="188155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2022-2023 Ders </a:t>
            </a:r>
            <a:r>
              <a:rPr lang="tr-TR" altLang="tr-TR" sz="4000" b="1" dirty="0" smtClean="0">
                <a:solidFill>
                  <a:srgbClr val="FF0000"/>
                </a:solidFill>
              </a:rPr>
              <a:t>Kayıtlanma</a:t>
            </a:r>
          </a:p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(22.08.2022-26.08.2022)</a:t>
            </a:r>
          </a:p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2</a:t>
            </a:r>
            <a:r>
              <a:rPr lang="tr-TR" altLang="tr-TR" sz="4000" b="1" dirty="0" smtClean="0">
                <a:solidFill>
                  <a:srgbClr val="FF0000"/>
                </a:solidFill>
              </a:rPr>
              <a:t>.Sınıflar</a:t>
            </a:r>
          </a:p>
          <a:p>
            <a:pPr eaLnBrk="1" hangingPunct="1"/>
            <a:endParaRPr lang="tr-TR" altLang="tr-TR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9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Dersler için Kayıt yenileme </a:t>
            </a:r>
            <a:br>
              <a:rPr lang="tr-TR" dirty="0" smtClean="0"/>
            </a:br>
            <a:r>
              <a:rPr lang="tr-TR" dirty="0" smtClean="0"/>
              <a:t>( ders seçme) menüsüne tıklayınız.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920876"/>
            <a:ext cx="10160000" cy="4159249"/>
          </a:xfrm>
        </p:spPr>
      </p:pic>
    </p:spTree>
    <p:extLst>
      <p:ext uri="{BB962C8B-B14F-4D97-AF65-F5344CB8AC3E}">
        <p14:creationId xmlns:p14="http://schemas.microsoft.com/office/powerpoint/2010/main" xmlns="" val="30321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5712"/>
          </a:xfrm>
        </p:spPr>
        <p:txBody>
          <a:bodyPr>
            <a:normAutofit fontScale="90000"/>
          </a:bodyPr>
          <a:lstStyle/>
          <a:p>
            <a:r>
              <a:rPr lang="tr-TR" altLang="tr-TR" dirty="0" smtClean="0"/>
              <a:t>2020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7510387"/>
              </p:ext>
            </p:extLst>
          </p:nvPr>
        </p:nvGraphicFramePr>
        <p:xfrm>
          <a:off x="905756" y="1797612"/>
          <a:ext cx="10095180" cy="4524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801"/>
                <a:gridCol w="1361675"/>
                <a:gridCol w="4992808"/>
                <a:gridCol w="798224"/>
                <a:gridCol w="798224"/>
                <a:gridCol w="798224"/>
                <a:gridCol w="798224"/>
              </a:tblGrid>
              <a:tr h="31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2. </a:t>
                      </a:r>
                      <a:r>
                        <a:rPr lang="tr-TR" sz="2400" u="none" strike="noStrike" dirty="0" smtClean="0">
                          <a:effectLst/>
                        </a:rPr>
                        <a:t>YIL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No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Ders Kodu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Ders Adı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T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U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Kredi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ECTS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Cell and Tissue Injury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Cell and Tissue Injury 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MED2502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Hematopoietic System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07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MED2503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Musculoskeletal, </a:t>
                      </a:r>
                      <a:r>
                        <a:rPr lang="en-US" sz="1600" u="none" strike="noStrike" dirty="0" err="1">
                          <a:effectLst/>
                        </a:rPr>
                        <a:t>Integumentary</a:t>
                      </a:r>
                      <a:r>
                        <a:rPr lang="en-US" sz="1600" u="none" strike="noStrike" dirty="0">
                          <a:effectLst/>
                        </a:rPr>
                        <a:t> Systems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Respiratory System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Basic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Clinical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Skills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7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MED2507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Human</a:t>
                      </a:r>
                      <a:r>
                        <a:rPr lang="tr-TR" sz="1600" u="none" strike="noStrike" dirty="0">
                          <a:effectLst/>
                        </a:rPr>
                        <a:t> in </a:t>
                      </a:r>
                      <a:r>
                        <a:rPr lang="tr-TR" sz="1600" u="none" strike="noStrike" dirty="0" err="1">
                          <a:effectLst/>
                        </a:rPr>
                        <a:t>Medicine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07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8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Evidince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Based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Medicine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9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MEDxxx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Phase</a:t>
                      </a:r>
                      <a:r>
                        <a:rPr lang="tr-TR" sz="1600" u="none" strike="noStrike" dirty="0">
                          <a:effectLst/>
                        </a:rPr>
                        <a:t> 1: </a:t>
                      </a:r>
                      <a:r>
                        <a:rPr lang="tr-TR" sz="1600" u="none" strike="noStrike" dirty="0" err="1">
                          <a:effectLst/>
                        </a:rPr>
                        <a:t>Elective</a:t>
                      </a:r>
                      <a:r>
                        <a:rPr lang="tr-TR" sz="1600" u="none" strike="noStrike" dirty="0">
                          <a:effectLst/>
                        </a:rPr>
                        <a:t> II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735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2000" u="none" strike="noStrike" dirty="0">
                          <a:effectLst/>
                        </a:rPr>
                        <a:t>TOPLAM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658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216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60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60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72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200" dirty="0" smtClean="0"/>
              <a:t>        </a:t>
            </a:r>
            <a:r>
              <a:rPr lang="tr-TR" altLang="tr-TR" sz="2400" b="1" i="1" dirty="0" smtClean="0"/>
              <a:t>Seçmeli </a:t>
            </a:r>
            <a:r>
              <a:rPr lang="tr-TR" altLang="tr-TR" sz="2400" b="1" i="1" dirty="0"/>
              <a:t>ders havuzundan almak istediğiniz dersi ekleye tıklayınız.</a:t>
            </a:r>
            <a:r>
              <a:rPr lang="tr-TR" altLang="tr-TR" sz="2000" b="1" i="1" dirty="0"/>
              <a:t/>
            </a:r>
            <a:br>
              <a:rPr lang="tr-TR" altLang="tr-TR" sz="2000" b="1" i="1" dirty="0"/>
            </a:br>
            <a:endParaRPr lang="tr-TR" altLang="tr-TR" sz="1800" b="1" i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2558806"/>
              </p:ext>
            </p:extLst>
          </p:nvPr>
        </p:nvGraphicFramePr>
        <p:xfrm>
          <a:off x="1166951" y="1227909"/>
          <a:ext cx="8013411" cy="337059"/>
        </p:xfrm>
        <a:graphic>
          <a:graphicData uri="http://schemas.openxmlformats.org/drawingml/2006/table">
            <a:tbl>
              <a:tblPr/>
              <a:tblGrid>
                <a:gridCol w="92075"/>
                <a:gridCol w="917861"/>
                <a:gridCol w="2567145"/>
                <a:gridCol w="1300304"/>
                <a:gridCol w="1300304"/>
                <a:gridCol w="917861"/>
                <a:gridCol w="917861"/>
              </a:tblGrid>
              <a:tr h="3370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1: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55212" y="4440523"/>
            <a:ext cx="748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3806" y="1665161"/>
            <a:ext cx="7830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Her Seçmeli Stajın kontenjanı bulunmaktadır. Ders Seçtikten sonra kontenjan dolu dediği zaman başka bir seçmeli dersi seçiniz.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7261089"/>
              </p:ext>
            </p:extLst>
          </p:nvPr>
        </p:nvGraphicFramePr>
        <p:xfrm>
          <a:off x="1092200" y="2442672"/>
          <a:ext cx="8289371" cy="388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356"/>
                <a:gridCol w="1280760"/>
                <a:gridCol w="6534255"/>
              </a:tblGrid>
              <a:tr h="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2020-2021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>
                          <a:effectLst/>
                        </a:rPr>
                        <a:t>DERS YILI 1. 2.  ve 3. SINIF  ELEKTİF LİSTESİ ( GÜZ DÖNEMİ 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Sayı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DERS KODU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DERS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MED1550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Molecular Research Techniques in Medicine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MED1551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err="1">
                          <a:effectLst/>
                        </a:rPr>
                        <a:t>Istanbul</a:t>
                      </a:r>
                      <a:r>
                        <a:rPr lang="tr-TR" sz="1000" u="none" strike="noStrike" dirty="0">
                          <a:effectLst/>
                        </a:rPr>
                        <a:t>, </a:t>
                      </a:r>
                      <a:r>
                        <a:rPr lang="tr-TR" sz="1000" u="none" strike="noStrike" dirty="0" err="1">
                          <a:effectLst/>
                        </a:rPr>
                        <a:t>Capital</a:t>
                      </a:r>
                      <a:r>
                        <a:rPr lang="tr-TR" sz="1000" u="none" strike="noStrike" dirty="0">
                          <a:effectLst/>
                        </a:rPr>
                        <a:t> of </a:t>
                      </a:r>
                      <a:r>
                        <a:rPr lang="tr-TR" sz="1000" u="none" strike="noStrike" dirty="0" err="1">
                          <a:effectLst/>
                        </a:rPr>
                        <a:t>Cultures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MED1555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History of Civilization (in Anatolia)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MED1557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Molecular Biology and Genetics of Cancer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MED1558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Personalized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Medicine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MED1559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Molecular Diagnostics and Treatment in Gastrointestinal Diseases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MED1560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Evolution in Medicine and Life Events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MED1561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Introduction to Research Methodology in Physiological Sciences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Health and Physical Activity II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Adolescent Health: Prevention and Early Detection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Philosophy and Health: Philosophical Encounters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Psychiatric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Disorders</a:t>
                      </a:r>
                      <a:r>
                        <a:rPr lang="tr-TR" sz="1000" u="none" strike="noStrike" dirty="0">
                          <a:effectLst/>
                        </a:rPr>
                        <a:t> Through </a:t>
                      </a:r>
                      <a:r>
                        <a:rPr lang="tr-TR" sz="1000" u="none" strike="noStrike" dirty="0" err="1">
                          <a:effectLst/>
                        </a:rPr>
                        <a:t>Literature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Interactive English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MED1666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Bridge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MED1669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Tumour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Immunogenetics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Cinema</a:t>
                      </a:r>
                      <a:r>
                        <a:rPr lang="tr-TR" sz="1000" u="none" strike="noStrike" dirty="0">
                          <a:effectLst/>
                        </a:rPr>
                        <a:t> and Health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Reading </a:t>
                      </a:r>
                      <a:r>
                        <a:rPr lang="tr-TR" sz="1000" u="none" strike="noStrike" dirty="0" err="1">
                          <a:effectLst/>
                        </a:rPr>
                        <a:t>Scientific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Articles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Classical music composers and their illnesses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Turkish Practical course for foreign student-Basic level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Turkish Practical course for foreign student-Advanced level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Introduction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to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Neurosciences:Selected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Readings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Stress</a:t>
                      </a:r>
                      <a:r>
                        <a:rPr lang="tr-TR" sz="1000" u="none" strike="noStrike" dirty="0">
                          <a:effectLst/>
                        </a:rPr>
                        <a:t> Management Through </a:t>
                      </a:r>
                      <a:r>
                        <a:rPr lang="tr-TR" sz="1000" u="none" strike="noStrike" dirty="0" err="1">
                          <a:effectLst/>
                        </a:rPr>
                        <a:t>Mindfulness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77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152650" y="685801"/>
            <a:ext cx="7886700" cy="5491163"/>
          </a:xfrm>
        </p:spPr>
        <p:txBody>
          <a:bodyPr>
            <a:normAutofit lnSpcReduction="10000"/>
          </a:bodyPr>
          <a:lstStyle/>
          <a:p>
            <a:r>
              <a:rPr lang="tr-TR" altLang="tr-TR" dirty="0" smtClean="0"/>
              <a:t>Seçmiş olduğunuz derslerin toplamı </a:t>
            </a:r>
            <a:r>
              <a:rPr lang="tr-TR" altLang="tr-TR" b="1" dirty="0" smtClean="0"/>
              <a:t>60 kredi </a:t>
            </a:r>
            <a:r>
              <a:rPr lang="tr-TR" altLang="tr-TR" dirty="0" smtClean="0"/>
              <a:t>olmalıdır.</a:t>
            </a:r>
          </a:p>
          <a:p>
            <a:r>
              <a:rPr lang="tr-TR" altLang="tr-TR" dirty="0" smtClean="0"/>
              <a:t>Sonrasında Seçilen Dersler sekmesinden </a:t>
            </a:r>
            <a:r>
              <a:rPr lang="tr-TR" altLang="tr-TR" b="1" dirty="0" smtClean="0"/>
              <a:t>Danışman Onayına Gönder</a:t>
            </a:r>
            <a:r>
              <a:rPr lang="tr-TR" altLang="tr-TR" dirty="0" smtClean="0"/>
              <a:t> butonuna basınız.</a:t>
            </a:r>
          </a:p>
          <a:p>
            <a:r>
              <a:rPr lang="tr-TR" altLang="tr-TR" dirty="0" smtClean="0"/>
              <a:t>Seçilen derslerin danışmanınız tarafından onaylanmasını </a:t>
            </a:r>
            <a:r>
              <a:rPr lang="tr-TR" altLang="tr-TR" b="1" dirty="0" smtClean="0"/>
              <a:t>bekleyiniz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Kaydınızı kesinleştirmek için </a:t>
            </a:r>
            <a:r>
              <a:rPr lang="tr-TR" altLang="tr-TR" u="sng" dirty="0" smtClean="0"/>
              <a:t>ÖBYS üzerinden danışmanınıza mesaj gönderebilirsiniz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Kaydınızı kesinleştirmek için yazıcı çıktısı almanıza ve danışmanınızın talep etmesi haricinde yanına gitmenize </a:t>
            </a:r>
            <a:r>
              <a:rPr lang="tr-TR" altLang="tr-TR" b="1" dirty="0" smtClean="0"/>
              <a:t>gerek yoktur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Derslerinizin tümü onaylandıysa kayıt süreciniz tamamlanmıştır</a:t>
            </a:r>
            <a:r>
              <a:rPr lang="tr-TR" altLang="tr-TR" dirty="0" smtClean="0">
                <a:sym typeface="Wingdings" panose="05000000000000000000" pitchFamily="2" charset="2"/>
              </a:rPr>
              <a:t>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6285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Ders </a:t>
            </a:r>
            <a:r>
              <a:rPr lang="tr-TR" b="1" dirty="0"/>
              <a:t>kaydı işlemleri sırasında sorun  yaşarsınız;</a:t>
            </a:r>
            <a:br>
              <a:rPr lang="tr-TR" b="1" dirty="0"/>
            </a:br>
            <a:endParaRPr lang="tr-TR" altLang="tr-TR" b="1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/>
              <a:t>Ders kaydı işlemleri sırasında sorun  yaşarsınız; Eğitim Birimi ile görüşebilirsiniz.</a:t>
            </a:r>
          </a:p>
          <a:p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                                                                                              Başarılar Dileriz</a:t>
            </a:r>
            <a:endParaRPr lang="tr-TR" dirty="0"/>
          </a:p>
          <a:p>
            <a:pPr marL="0" indent="0">
              <a:buNone/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9637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Öğrenci İşleri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</a:t>
                      </a:r>
                      <a:r>
                        <a:rPr lang="tr-TR" baseline="0" dirty="0" smtClean="0"/>
                        <a:t> İşleri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Eğitim Birimi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Ölçme Değerlendirme Birimi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Selma </a:t>
                      </a:r>
                      <a:r>
                        <a:rPr lang="tr-TR" dirty="0" err="1" smtClean="0"/>
                        <a:t>Basoren</a:t>
                      </a:r>
                      <a:r>
                        <a:rPr lang="tr-TR" dirty="0" smtClean="0"/>
                        <a:t> Ural: 5531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Sevilay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Süleymanoğlu</a:t>
                      </a:r>
                      <a:r>
                        <a:rPr lang="tr-TR" dirty="0" smtClean="0"/>
                        <a:t>:5535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Ruhugul</a:t>
                      </a:r>
                      <a:r>
                        <a:rPr lang="tr-TR" dirty="0" smtClean="0"/>
                        <a:t> Dinç :5533</a:t>
                      </a:r>
                      <a:endParaRPr lang="tr-TR" b="1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2"/>
                        </a:rPr>
                        <a:t>t</a:t>
                      </a:r>
                      <a:r>
                        <a:rPr lang="es-ES" dirty="0" smtClean="0">
                          <a:hlinkClick r:id="rId2"/>
                        </a:rPr>
                        <a:t>ipogrenci@marmara.edu.tr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Pınar Çelik </a:t>
                      </a:r>
                      <a:r>
                        <a:rPr lang="tr-TR" dirty="0" err="1" smtClean="0"/>
                        <a:t>Batova</a:t>
                      </a:r>
                      <a:r>
                        <a:rPr lang="tr-TR" dirty="0" smtClean="0"/>
                        <a:t>:5536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Yakup </a:t>
                      </a:r>
                      <a:r>
                        <a:rPr lang="tr-TR" dirty="0" err="1" smtClean="0"/>
                        <a:t>Kuruçay</a:t>
                      </a:r>
                      <a:r>
                        <a:rPr lang="tr-TR" dirty="0" smtClean="0"/>
                        <a:t>:5534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Evin Harmancı:5537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3"/>
                        </a:rPr>
                        <a:t>t</a:t>
                      </a:r>
                      <a:r>
                        <a:rPr lang="es-ES" dirty="0" smtClean="0">
                          <a:hlinkClick r:id="rId3"/>
                        </a:rPr>
                        <a:t>ip.olcme@marmara.edu.tr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4"/>
                        </a:rPr>
                        <a:t>t</a:t>
                      </a:r>
                      <a:r>
                        <a:rPr lang="es-ES" dirty="0" smtClean="0">
                          <a:hlinkClick r:id="rId4"/>
                        </a:rPr>
                        <a:t>ip.egitim@marmara.edu.tr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464</Words>
  <Application>Microsoft Office PowerPoint</Application>
  <PresentationFormat>Özel</PresentationFormat>
  <Paragraphs>187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Ders Seçmek için Kayıt Yenileme (ders seçme) işlemleri menüsüne tıklayınız.</vt:lpstr>
      <vt:lpstr>Dersler için Kayıt yenileme  ( ders seçme) menüsüne tıklayınız.</vt:lpstr>
      <vt:lpstr>2020 Müfredatına tabi olan öğrenciler tablodaki dersleri tıklayarak seçiniz.</vt:lpstr>
      <vt:lpstr>        Seçmeli ders havuzundan almak istediğiniz dersi ekleye tıklayınız. </vt:lpstr>
      <vt:lpstr>Slayt 5</vt:lpstr>
      <vt:lpstr> Ders kaydı işlemleri sırasında sorun  yaşarsınız; </vt:lpstr>
      <vt:lpstr>Öğrenci İşleri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Seçmek için Kayıt Yenileme (ders seçme) işlemleri menüsüne tıklayınız.</dc:title>
  <dc:creator>Suzan</dc:creator>
  <cp:lastModifiedBy>User</cp:lastModifiedBy>
  <cp:revision>44</cp:revision>
  <dcterms:created xsi:type="dcterms:W3CDTF">2017-09-05T05:48:52Z</dcterms:created>
  <dcterms:modified xsi:type="dcterms:W3CDTF">2022-08-18T18:56:50Z</dcterms:modified>
</cp:coreProperties>
</file>