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0" r:id="rId2"/>
    <p:sldId id="281" r:id="rId3"/>
    <p:sldId id="268" r:id="rId4"/>
    <p:sldId id="271" r:id="rId5"/>
    <p:sldId id="274" r:id="rId6"/>
    <p:sldId id="276" r:id="rId7"/>
    <p:sldId id="262" r:id="rId8"/>
    <p:sldId id="264" r:id="rId9"/>
    <p:sldId id="265" r:id="rId10"/>
    <p:sldId id="266" r:id="rId11"/>
    <p:sldId id="278" r:id="rId12"/>
    <p:sldId id="27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8FF1A6-35CB-4465-B500-68363E1B3D4C}" type="datetimeFigureOut">
              <a:rPr lang="tr-TR" smtClean="0"/>
              <a:t>18.08.2022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4D9B20-EB11-47D1-B5C7-487ED9A2D91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688AC2D-A5B0-4205-9DA6-AFB8A27A6FF0}"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250932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396030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362364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136234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99454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417423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210907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214596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101940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68386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7A58D29-BC0E-474B-A158-F089156950D0}" type="datetimeFigureOut">
              <a:rPr lang="tr-TR" smtClean="0"/>
              <a:pPr/>
              <a:t>18.08.2022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400612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58D29-BC0E-474B-A158-F089156950D0}" type="datetimeFigureOut">
              <a:rPr lang="tr-TR" smtClean="0"/>
              <a:pPr/>
              <a:t>18.08.2022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6C10C-84FB-4157-93C5-6B2497957ADE}" type="slidenum">
              <a:rPr lang="tr-TR" smtClean="0"/>
              <a:pPr/>
              <a:t>‹#›</a:t>
            </a:fld>
            <a:endParaRPr lang="tr-TR"/>
          </a:p>
        </p:txBody>
      </p:sp>
    </p:spTree>
    <p:extLst>
      <p:ext uri="{BB962C8B-B14F-4D97-AF65-F5344CB8AC3E}">
        <p14:creationId xmlns="" xmlns:p14="http://schemas.microsoft.com/office/powerpoint/2010/main" val="2595119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ip.olcme@marmara.edu.tr" TargetMode="External"/><Relationship Id="rId2" Type="http://schemas.openxmlformats.org/officeDocument/2006/relationships/hyperlink" Target="mailto:Tipogrenci@marmara.edu.tr" TargetMode="External"/><Relationship Id="rId1" Type="http://schemas.openxmlformats.org/officeDocument/2006/relationships/slideLayout" Target="../slideLayouts/slideLayout2.xml"/><Relationship Id="rId4" Type="http://schemas.openxmlformats.org/officeDocument/2006/relationships/hyperlink" Target="mailto:Tip.egitim@marmara.edu.t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Unvan 1"/>
          <p:cNvSpPr>
            <a:spLocks noGrp="1"/>
          </p:cNvSpPr>
          <p:nvPr>
            <p:ph type="ctrTitle"/>
          </p:nvPr>
        </p:nvSpPr>
        <p:spPr/>
        <p:txBody>
          <a:bodyPr>
            <a:normAutofit fontScale="90000"/>
          </a:bodyPr>
          <a:lstStyle/>
          <a:p>
            <a:pPr eaLnBrk="1" hangingPunct="1"/>
            <a:r>
              <a:rPr lang="tr-TR" altLang="tr-TR" b="1" dirty="0" smtClean="0"/>
              <a:t>Ders Seçmek için Kayıt Yenileme (ders seçme) işlemleri menüsüne tıklayınız</a:t>
            </a:r>
            <a:r>
              <a:rPr lang="tr-TR" altLang="tr-TR" dirty="0" smtClean="0"/>
              <a:t>.</a:t>
            </a:r>
            <a:endParaRPr lang="tr-TR" altLang="tr-TR" dirty="0" smtClean="0"/>
          </a:p>
        </p:txBody>
      </p:sp>
      <p:sp>
        <p:nvSpPr>
          <p:cNvPr id="4099" name="Alt Başlık 2"/>
          <p:cNvSpPr>
            <a:spLocks noGrp="1"/>
          </p:cNvSpPr>
          <p:nvPr>
            <p:ph type="subTitle" idx="1"/>
          </p:nvPr>
        </p:nvSpPr>
        <p:spPr>
          <a:xfrm>
            <a:off x="2368550" y="3921369"/>
            <a:ext cx="6845300" cy="1881554"/>
          </a:xfrm>
        </p:spPr>
        <p:txBody>
          <a:bodyPr>
            <a:normAutofit lnSpcReduction="10000"/>
          </a:bodyPr>
          <a:lstStyle/>
          <a:p>
            <a:pPr eaLnBrk="1" hangingPunct="1"/>
            <a:r>
              <a:rPr lang="tr-TR" altLang="tr-TR" sz="4000" b="1" dirty="0" smtClean="0">
                <a:solidFill>
                  <a:srgbClr val="FF0000"/>
                </a:solidFill>
              </a:rPr>
              <a:t>2022-2023 Ders </a:t>
            </a:r>
            <a:r>
              <a:rPr lang="tr-TR" altLang="tr-TR" sz="4000" b="1" dirty="0" smtClean="0">
                <a:solidFill>
                  <a:srgbClr val="FF0000"/>
                </a:solidFill>
              </a:rPr>
              <a:t>Kayıtlanma</a:t>
            </a:r>
          </a:p>
          <a:p>
            <a:pPr eaLnBrk="1" hangingPunct="1"/>
            <a:r>
              <a:rPr lang="tr-TR" altLang="tr-TR" sz="4000" b="1" dirty="0" smtClean="0">
                <a:solidFill>
                  <a:srgbClr val="FF0000"/>
                </a:solidFill>
              </a:rPr>
              <a:t>(22.08.2022-26.08.2022)</a:t>
            </a:r>
          </a:p>
          <a:p>
            <a:pPr eaLnBrk="1" hangingPunct="1"/>
            <a:r>
              <a:rPr lang="tr-TR" altLang="tr-TR" sz="4000" b="1" dirty="0" smtClean="0">
                <a:solidFill>
                  <a:srgbClr val="FF0000"/>
                </a:solidFill>
              </a:rPr>
              <a:t>4</a:t>
            </a:r>
            <a:r>
              <a:rPr lang="tr-TR" altLang="tr-TR" sz="4000" b="1" smtClean="0">
                <a:solidFill>
                  <a:srgbClr val="FF0000"/>
                </a:solidFill>
              </a:rPr>
              <a:t>.Sınıflar</a:t>
            </a:r>
            <a:endParaRPr lang="tr-TR" altLang="tr-TR" sz="4000" b="1" dirty="0" smtClean="0">
              <a:solidFill>
                <a:srgbClr val="FF0000"/>
              </a:solidFill>
            </a:endParaRPr>
          </a:p>
          <a:p>
            <a:pPr eaLnBrk="1" hangingPunct="1"/>
            <a:endParaRPr lang="tr-TR" altLang="tr-TR" sz="4000" b="1" dirty="0" smtClean="0">
              <a:solidFill>
                <a:srgbClr val="FF0000"/>
              </a:solidFill>
            </a:endParaRPr>
          </a:p>
        </p:txBody>
      </p:sp>
    </p:spTree>
    <p:extLst>
      <p:ext uri="{BB962C8B-B14F-4D97-AF65-F5344CB8AC3E}">
        <p14:creationId xmlns:p14="http://schemas.microsoft.com/office/powerpoint/2010/main" xmlns="" val="2932911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İçerik Yer Tutucusu 2"/>
          <p:cNvSpPr>
            <a:spLocks noGrp="1"/>
          </p:cNvSpPr>
          <p:nvPr>
            <p:ph idx="1"/>
          </p:nvPr>
        </p:nvSpPr>
        <p:spPr>
          <a:xfrm>
            <a:off x="2152650" y="685801"/>
            <a:ext cx="7886700" cy="5491163"/>
          </a:xfrm>
        </p:spPr>
        <p:txBody>
          <a:bodyPr>
            <a:normAutofit lnSpcReduction="10000"/>
          </a:bodyPr>
          <a:lstStyle/>
          <a:p>
            <a:r>
              <a:rPr lang="tr-TR" altLang="tr-TR" dirty="0" smtClean="0"/>
              <a:t>Seçmiş olduğunuz derslerin toplamı </a:t>
            </a:r>
            <a:r>
              <a:rPr lang="tr-TR" altLang="tr-TR" b="1" dirty="0" smtClean="0"/>
              <a:t>60 kredi </a:t>
            </a:r>
            <a:r>
              <a:rPr lang="tr-TR" altLang="tr-TR" dirty="0" smtClean="0"/>
              <a:t>olmalıdır.</a:t>
            </a:r>
          </a:p>
          <a:p>
            <a:r>
              <a:rPr lang="tr-TR" altLang="tr-TR" dirty="0" smtClean="0"/>
              <a:t>Sonrasında Seçilen Dersler sekmesinden </a:t>
            </a:r>
            <a:r>
              <a:rPr lang="tr-TR" altLang="tr-TR" b="1" dirty="0" smtClean="0"/>
              <a:t>Danışman Onayına Gönder</a:t>
            </a:r>
            <a:r>
              <a:rPr lang="tr-TR" altLang="tr-TR" dirty="0" smtClean="0"/>
              <a:t> butonuna basınız.</a:t>
            </a:r>
          </a:p>
          <a:p>
            <a:r>
              <a:rPr lang="tr-TR" altLang="tr-TR" dirty="0" smtClean="0"/>
              <a:t>Seçilen derslerin danışmanınız tarafından onaylanmasını </a:t>
            </a:r>
            <a:r>
              <a:rPr lang="tr-TR" altLang="tr-TR" b="1" dirty="0" smtClean="0"/>
              <a:t>bekleyiniz</a:t>
            </a:r>
            <a:r>
              <a:rPr lang="tr-TR" altLang="tr-TR" dirty="0" smtClean="0"/>
              <a:t>.</a:t>
            </a:r>
          </a:p>
          <a:p>
            <a:r>
              <a:rPr lang="tr-TR" altLang="tr-TR" dirty="0" smtClean="0"/>
              <a:t>Kaydınızı kesinleştirmek için </a:t>
            </a:r>
            <a:r>
              <a:rPr lang="tr-TR" altLang="tr-TR" u="sng" dirty="0" smtClean="0"/>
              <a:t>ÖBYS üzerinden danışmanınıza mesaj gönderebilirsiniz</a:t>
            </a:r>
            <a:r>
              <a:rPr lang="tr-TR" altLang="tr-TR" dirty="0" smtClean="0"/>
              <a:t>.</a:t>
            </a:r>
          </a:p>
          <a:p>
            <a:r>
              <a:rPr lang="tr-TR" altLang="tr-TR" dirty="0" smtClean="0"/>
              <a:t>Kaydınızı kesinleştirmek için yazıcı çıktısı almanıza ve danışmanınızın talep etmesi haricinde yanına gitmenize </a:t>
            </a:r>
            <a:r>
              <a:rPr lang="tr-TR" altLang="tr-TR" b="1" dirty="0" smtClean="0"/>
              <a:t>gerek yoktur</a:t>
            </a:r>
            <a:r>
              <a:rPr lang="tr-TR" altLang="tr-TR" dirty="0" smtClean="0"/>
              <a:t>.</a:t>
            </a:r>
          </a:p>
          <a:p>
            <a:r>
              <a:rPr lang="tr-TR" altLang="tr-TR" dirty="0" smtClean="0"/>
              <a:t>Derslerinizin tümü onaylandıysa kayıt süreciniz tamamlanmıştır</a:t>
            </a:r>
            <a:r>
              <a:rPr lang="tr-TR" altLang="tr-TR" dirty="0" smtClean="0">
                <a:sym typeface="Wingdings" panose="05000000000000000000" pitchFamily="2" charset="2"/>
              </a:rPr>
              <a:t></a:t>
            </a:r>
            <a:endParaRPr lang="tr-TR" altLang="tr-TR" dirty="0" smtClean="0"/>
          </a:p>
        </p:txBody>
      </p:sp>
    </p:spTree>
    <p:extLst>
      <p:ext uri="{BB962C8B-B14F-4D97-AF65-F5344CB8AC3E}">
        <p14:creationId xmlns="" xmlns:p14="http://schemas.microsoft.com/office/powerpoint/2010/main" val="628578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r>
              <a:rPr lang="tr-TR" b="1" dirty="0" smtClean="0"/>
              <a:t>Ders kaydı işlemleri sırasında sorun  yaşarsınız; Eğitim Birimi ile görüşebilirsiniz.</a:t>
            </a:r>
          </a:p>
          <a:p>
            <a:endParaRPr lang="tr-TR" b="1" dirty="0" smtClean="0"/>
          </a:p>
          <a:p>
            <a:pPr>
              <a:buNone/>
            </a:pPr>
            <a:endParaRPr lang="tr-TR" b="1" dirty="0" smtClean="0"/>
          </a:p>
          <a:p>
            <a:pPr>
              <a:buNone/>
            </a:pPr>
            <a:r>
              <a:rPr lang="tr-TR" b="1" dirty="0" smtClean="0"/>
              <a:t>                                                                                              Başarılar Dileriz.</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Öğrenci İşleri</a:t>
            </a:r>
            <a:endParaRPr lang="tr-TR" b="1" dirty="0">
              <a:solidFill>
                <a:srgbClr val="FF0000"/>
              </a:solidFill>
            </a:endParaRPr>
          </a:p>
        </p:txBody>
      </p:sp>
      <p:graphicFrame>
        <p:nvGraphicFramePr>
          <p:cNvPr id="6" name="5 İçerik Yer Tutucusu"/>
          <p:cNvGraphicFramePr>
            <a:graphicFrameLocks noGrp="1"/>
          </p:cNvGraphicFramePr>
          <p:nvPr>
            <p:ph idx="1"/>
          </p:nvPr>
        </p:nvGraphicFramePr>
        <p:xfrm>
          <a:off x="838200" y="1825625"/>
          <a:ext cx="10515600" cy="404368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tr-TR" dirty="0" smtClean="0"/>
                        <a:t>Öğrenci</a:t>
                      </a:r>
                      <a:r>
                        <a:rPr lang="tr-TR" baseline="0" dirty="0" smtClean="0"/>
                        <a:t> İşleri</a:t>
                      </a:r>
                      <a:endParaRPr lang="tr-TR" dirty="0"/>
                    </a:p>
                  </a:txBody>
                  <a:tcPr/>
                </a:tc>
                <a:tc>
                  <a:txBody>
                    <a:bodyPr/>
                    <a:lstStyle/>
                    <a:p>
                      <a:r>
                        <a:rPr lang="tr-TR" dirty="0" smtClean="0"/>
                        <a:t>Eğitim Birimi</a:t>
                      </a:r>
                      <a:endParaRPr lang="tr-TR" dirty="0"/>
                    </a:p>
                  </a:txBody>
                  <a:tcPr/>
                </a:tc>
                <a:tc>
                  <a:txBody>
                    <a:bodyPr/>
                    <a:lstStyle/>
                    <a:p>
                      <a:r>
                        <a:rPr lang="tr-TR" dirty="0" smtClean="0"/>
                        <a:t>Ölçme Değerlendirme Birimi</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Selma </a:t>
                      </a:r>
                      <a:r>
                        <a:rPr lang="tr-TR" dirty="0" err="1" smtClean="0"/>
                        <a:t>Basoren</a:t>
                      </a:r>
                      <a:r>
                        <a:rPr lang="tr-TR" dirty="0" smtClean="0"/>
                        <a:t> Ural: 5531</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Sevilay</a:t>
                      </a:r>
                      <a:r>
                        <a:rPr lang="tr-TR" dirty="0" smtClean="0"/>
                        <a:t> </a:t>
                      </a:r>
                      <a:r>
                        <a:rPr lang="tr-TR" dirty="0" err="1" smtClean="0"/>
                        <a:t>Süleymanoğlu</a:t>
                      </a:r>
                      <a:r>
                        <a:rPr lang="tr-TR" dirty="0" smtClean="0"/>
                        <a:t>:5535</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Ruhugul</a:t>
                      </a:r>
                      <a:r>
                        <a:rPr lang="tr-TR" dirty="0" smtClean="0"/>
                        <a:t> Dinç :5533</a:t>
                      </a:r>
                      <a:endParaRPr lang="tr-TR" b="1" dirty="0" smtClean="0"/>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hlinkClick r:id="rId2"/>
                        </a:rPr>
                        <a:t>t</a:t>
                      </a:r>
                      <a:r>
                        <a:rPr lang="es-ES" dirty="0" smtClean="0">
                          <a:hlinkClick r:id="rId2"/>
                        </a:rPr>
                        <a:t>ipogrenci@marmara.edu.tr</a:t>
                      </a:r>
                      <a:endParaRPr lang="tr-TR" dirty="0" smtClean="0"/>
                    </a:p>
                    <a:p>
                      <a:endParaRPr lang="tr-TR" dirty="0"/>
                    </a:p>
                  </a:txBody>
                  <a:tcPr/>
                </a:tc>
                <a:tc>
                  <a:txBody>
                    <a:bodyPr/>
                    <a:lstStyle/>
                    <a:p>
                      <a:r>
                        <a:rPr lang="tr-TR" dirty="0" smtClean="0"/>
                        <a:t>Pınar Çelik </a:t>
                      </a:r>
                      <a:r>
                        <a:rPr lang="tr-TR" dirty="0" err="1" smtClean="0"/>
                        <a:t>Batova</a:t>
                      </a:r>
                      <a:r>
                        <a:rPr lang="tr-TR" dirty="0" smtClean="0"/>
                        <a:t>:5536</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Yakup </a:t>
                      </a:r>
                      <a:r>
                        <a:rPr lang="tr-TR" dirty="0" err="1" smtClean="0"/>
                        <a:t>Kuruçay</a:t>
                      </a:r>
                      <a:r>
                        <a:rPr lang="tr-TR" dirty="0" smtClean="0"/>
                        <a:t>:5534</a:t>
                      </a:r>
                    </a:p>
                    <a:p>
                      <a:endParaRPr lang="tr-TR" dirty="0"/>
                    </a:p>
                  </a:txBody>
                  <a:tcPr/>
                </a:tc>
              </a:tr>
              <a:tr h="370840">
                <a:tc>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Evin Harmancı:5537</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hlinkClick r:id="rId3"/>
                        </a:rPr>
                        <a:t>t</a:t>
                      </a:r>
                      <a:r>
                        <a:rPr lang="es-ES" dirty="0" smtClean="0">
                          <a:hlinkClick r:id="rId3"/>
                        </a:rPr>
                        <a:t>ip.olcme@marmara.edu.tr</a:t>
                      </a:r>
                      <a:endParaRPr lang="tr-TR" dirty="0" smtClean="0"/>
                    </a:p>
                    <a:p>
                      <a:endParaRPr lang="tr-TR" dirty="0"/>
                    </a:p>
                  </a:txBody>
                  <a:tcPr/>
                </a:tc>
              </a:tr>
              <a:tr h="370840">
                <a:tc>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hlinkClick r:id="rId4"/>
                        </a:rPr>
                        <a:t>t</a:t>
                      </a:r>
                      <a:r>
                        <a:rPr lang="es-ES" dirty="0" smtClean="0">
                          <a:hlinkClick r:id="rId4"/>
                        </a:rPr>
                        <a:t>ip.egitim@marmara.edu.tr</a:t>
                      </a:r>
                      <a:endParaRPr lang="tr-TR" dirty="0" smtClean="0"/>
                    </a:p>
                    <a:p>
                      <a:endParaRPr lang="tr-TR" dirty="0"/>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Dersler için Kayıt yenileme </a:t>
            </a:r>
            <a:br>
              <a:rPr lang="tr-TR" dirty="0" smtClean="0"/>
            </a:br>
            <a:r>
              <a:rPr lang="tr-TR" dirty="0" smtClean="0"/>
              <a:t>( ders seçme) menüsüne tıklayınız.</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09600" y="1920876"/>
            <a:ext cx="10160000" cy="4159249"/>
          </a:xfrm>
        </p:spPr>
      </p:pic>
    </p:spTree>
    <p:extLst>
      <p:ext uri="{BB962C8B-B14F-4D97-AF65-F5344CB8AC3E}">
        <p14:creationId xmlns:p14="http://schemas.microsoft.com/office/powerpoint/2010/main" xmlns="" val="3032157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t>2020 Müfredatına tabi olan öğrenciler tablodaki dersleri tıklayarak seçiniz.</a:t>
            </a:r>
            <a:endParaRPr lang="tr-TR" b="1" dirty="0"/>
          </a:p>
        </p:txBody>
      </p:sp>
      <p:graphicFrame>
        <p:nvGraphicFramePr>
          <p:cNvPr id="5" name="İçerik Yer Tutucusu 4"/>
          <p:cNvGraphicFramePr>
            <a:graphicFrameLocks noGrp="1"/>
          </p:cNvGraphicFramePr>
          <p:nvPr>
            <p:ph idx="1"/>
            <p:extLst>
              <p:ext uri="{D42A27DB-BD31-4B8C-83A1-F6EECF244321}">
                <p14:modId xmlns="" xmlns:p14="http://schemas.microsoft.com/office/powerpoint/2010/main" val="3607932669"/>
              </p:ext>
            </p:extLst>
          </p:nvPr>
        </p:nvGraphicFramePr>
        <p:xfrm>
          <a:off x="838199" y="1839818"/>
          <a:ext cx="8834610" cy="3758766"/>
        </p:xfrm>
        <a:graphic>
          <a:graphicData uri="http://schemas.openxmlformats.org/drawingml/2006/table">
            <a:tbl>
              <a:tblPr>
                <a:tableStyleId>{5C22544A-7EE6-4342-B048-85BDC9FD1C3A}</a:tableStyleId>
              </a:tblPr>
              <a:tblGrid>
                <a:gridCol w="479397"/>
                <a:gridCol w="1191645"/>
                <a:gridCol w="4369364"/>
                <a:gridCol w="698551"/>
                <a:gridCol w="698551"/>
                <a:gridCol w="698551"/>
                <a:gridCol w="698551"/>
              </a:tblGrid>
              <a:tr h="307758">
                <a:tc gridSpan="7">
                  <a:txBody>
                    <a:bodyPr/>
                    <a:lstStyle/>
                    <a:p>
                      <a:pPr algn="ctr" fontAlgn="ctr"/>
                      <a:r>
                        <a:rPr lang="tr-TR" sz="2000" u="none" strike="noStrike" dirty="0">
                          <a:effectLst/>
                        </a:rPr>
                        <a:t>4. </a:t>
                      </a:r>
                      <a:r>
                        <a:rPr lang="tr-TR" sz="2000" u="none" strike="noStrike" dirty="0" smtClean="0">
                          <a:effectLst/>
                        </a:rPr>
                        <a:t>YIL</a:t>
                      </a:r>
                      <a:endParaRPr lang="tr-TR" sz="2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7758">
                <a:tc>
                  <a:txBody>
                    <a:bodyPr/>
                    <a:lstStyle/>
                    <a:p>
                      <a:pPr algn="l" fontAlgn="ctr"/>
                      <a:r>
                        <a:rPr lang="tr-TR" sz="1100" u="none" strike="noStrike" dirty="0">
                          <a:effectLst/>
                        </a:rPr>
                        <a:t>No</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tr-TR" sz="1100" u="none" strike="noStrike">
                          <a:effectLst/>
                        </a:rPr>
                        <a:t>Ders Kodu</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1100" u="none" strike="noStrike">
                          <a:effectLst/>
                        </a:rPr>
                        <a:t>Ders Adı</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T</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U</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Kredi</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ECTS</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1</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dirty="0">
                          <a:effectLst/>
                        </a:rPr>
                        <a:t>MED4593</a:t>
                      </a:r>
                      <a:endParaRPr lang="tr-T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400" u="none" strike="noStrike">
                          <a:effectLst/>
                        </a:rPr>
                        <a:t>Musculoskeletal System Health And Related Dısorders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60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90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10</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2</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dirty="0">
                          <a:effectLst/>
                        </a:rPr>
                        <a:t>MED4586</a:t>
                      </a:r>
                      <a:endParaRPr lang="tr-T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tr-TR" sz="1400" u="none" strike="noStrike">
                          <a:effectLst/>
                        </a:rPr>
                        <a:t>Ophtalmology</a:t>
                      </a:r>
                      <a:endParaRPr lang="tr-TR"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15</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dirty="0">
                          <a:effectLst/>
                        </a:rPr>
                        <a:t>MED4587</a:t>
                      </a:r>
                      <a:endParaRPr lang="tr-T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1800" u="none" strike="noStrike">
                          <a:effectLst/>
                        </a:rPr>
                        <a:t>Otorhinolaryngology</a:t>
                      </a:r>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tr-TR" sz="1100" u="none" strike="noStrike">
                          <a:effectLst/>
                        </a:rPr>
                        <a:t>15</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4</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dirty="0">
                          <a:effectLst/>
                        </a:rPr>
                        <a:t>MED4588</a:t>
                      </a:r>
                      <a:endParaRPr lang="tr-T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tr-TR" sz="1400" u="none" strike="noStrike" dirty="0" err="1">
                          <a:effectLst/>
                        </a:rPr>
                        <a:t>Dermatology</a:t>
                      </a:r>
                      <a:endParaRPr lang="tr-TR"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5</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a:effectLst/>
                        </a:rPr>
                        <a:t>MED4583</a:t>
                      </a:r>
                      <a:endParaRPr lang="tr-TR" sz="2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400" u="none" strike="noStrike" dirty="0">
                          <a:effectLst/>
                        </a:rPr>
                        <a:t>Professionalism and Counseling Program I</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32</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100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5</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5</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6</a:t>
                      </a:r>
                      <a:endParaRPr lang="tr-TR"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a:effectLst/>
                        </a:rPr>
                        <a:t>MED4599</a:t>
                      </a:r>
                      <a:endParaRPr lang="tr-TR" sz="2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1400" u="none" strike="noStrike" dirty="0" err="1">
                          <a:effectLst/>
                        </a:rPr>
                        <a:t>Internal</a:t>
                      </a:r>
                      <a:r>
                        <a:rPr lang="tr-TR" sz="1400" u="none" strike="noStrike" dirty="0">
                          <a:effectLst/>
                        </a:rPr>
                        <a:t> </a:t>
                      </a:r>
                      <a:r>
                        <a:rPr lang="tr-TR" sz="1400" u="none" strike="noStrike" dirty="0" err="1">
                          <a:effectLst/>
                        </a:rPr>
                        <a:t>Medicine</a:t>
                      </a:r>
                      <a:r>
                        <a:rPr lang="tr-TR" sz="1400" u="none" strike="noStrike" dirty="0">
                          <a:effectLst/>
                        </a:rPr>
                        <a:t> </a:t>
                      </a:r>
                      <a:r>
                        <a:rPr lang="tr-TR" sz="1400" u="none" strike="noStrike" dirty="0" err="1">
                          <a:effectLst/>
                        </a:rPr>
                        <a:t>Block</a:t>
                      </a:r>
                      <a:endParaRPr lang="tr-TR"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120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180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20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20</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7</a:t>
                      </a:r>
                      <a:endParaRPr lang="tr-TR"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a:effectLst/>
                        </a:rPr>
                        <a:t>MED4595</a:t>
                      </a:r>
                      <a:endParaRPr lang="tr-TR" sz="2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400" u="none" strike="noStrike" dirty="0">
                          <a:effectLst/>
                        </a:rPr>
                        <a:t>Basic Surgical Disorders and Invasive Procedures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60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100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10</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10</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8</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a:effectLst/>
                        </a:rPr>
                        <a:t>MEDxxx</a:t>
                      </a:r>
                      <a:endParaRPr lang="tr-TR" sz="2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1400" u="none" strike="noStrike" dirty="0" err="1">
                          <a:effectLst/>
                        </a:rPr>
                        <a:t>Phase</a:t>
                      </a:r>
                      <a:r>
                        <a:rPr lang="tr-TR" sz="1400" u="none" strike="noStrike" dirty="0">
                          <a:effectLst/>
                        </a:rPr>
                        <a:t> 2: </a:t>
                      </a:r>
                      <a:r>
                        <a:rPr lang="tr-TR" sz="1400" u="none" strike="noStrike" dirty="0" err="1">
                          <a:effectLst/>
                        </a:rPr>
                        <a:t>Elective</a:t>
                      </a:r>
                      <a:r>
                        <a:rPr lang="tr-TR" sz="1400" u="none" strike="noStrike" dirty="0">
                          <a:effectLst/>
                        </a:rPr>
                        <a:t> I</a:t>
                      </a:r>
                      <a:endParaRPr lang="tr-TR"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15</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75</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a:txBody>
                    <a:bodyPr/>
                    <a:lstStyle/>
                    <a:p>
                      <a:pPr algn="l" fontAlgn="ctr"/>
                      <a:r>
                        <a:rPr lang="tr-TR" sz="1100" u="none" strike="noStrike">
                          <a:effectLst/>
                        </a:rPr>
                        <a:t>9</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2000" u="none" strike="noStrike">
                          <a:effectLst/>
                        </a:rPr>
                        <a:t>MEDxxx</a:t>
                      </a:r>
                      <a:endParaRPr lang="tr-TR" sz="20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tr-TR" sz="1400" u="none" strike="noStrike" dirty="0" err="1">
                          <a:effectLst/>
                        </a:rPr>
                        <a:t>Phase</a:t>
                      </a:r>
                      <a:r>
                        <a:rPr lang="tr-TR" sz="1400" u="none" strike="noStrike" dirty="0">
                          <a:effectLst/>
                        </a:rPr>
                        <a:t> 2: </a:t>
                      </a:r>
                      <a:r>
                        <a:rPr lang="tr-TR" sz="1400" u="none" strike="noStrike" dirty="0" err="1">
                          <a:effectLst/>
                        </a:rPr>
                        <a:t>Elective</a:t>
                      </a:r>
                      <a:r>
                        <a:rPr lang="tr-TR" sz="1400" u="none" strike="noStrike" dirty="0">
                          <a:effectLst/>
                        </a:rPr>
                        <a:t> II</a:t>
                      </a:r>
                      <a:endParaRPr lang="tr-TR"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dirty="0">
                          <a:effectLst/>
                        </a:rPr>
                        <a:t>15</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75</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a:effectLst/>
                        </a:rPr>
                        <a:t>3</a:t>
                      </a:r>
                      <a:endParaRPr lang="tr-TR" sz="1100" b="0" i="0" u="none" strike="noStrike">
                        <a:solidFill>
                          <a:srgbClr val="000000"/>
                        </a:solidFill>
                        <a:effectLst/>
                        <a:latin typeface="Calibri" panose="020F0502020204030204" pitchFamily="34" charset="0"/>
                      </a:endParaRPr>
                    </a:p>
                  </a:txBody>
                  <a:tcPr marL="9525" marR="9525" marT="9525" marB="0" anchor="ctr"/>
                </a:tc>
              </a:tr>
              <a:tr h="307758">
                <a:tc gridSpan="3">
                  <a:txBody>
                    <a:bodyPr/>
                    <a:lstStyle/>
                    <a:p>
                      <a:pPr algn="r" fontAlgn="ctr"/>
                      <a:r>
                        <a:rPr lang="tr-TR" sz="1800" u="none" strike="noStrike">
                          <a:effectLst/>
                        </a:rPr>
                        <a:t>TOPLAM</a:t>
                      </a:r>
                      <a:endParaRPr lang="tr-TR" sz="18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tr-TR"/>
                    </a:p>
                  </a:txBody>
                  <a:tcPr/>
                </a:tc>
                <a:tc hMerge="1">
                  <a:txBody>
                    <a:bodyPr/>
                    <a:lstStyle/>
                    <a:p>
                      <a:endParaRPr lang="tr-TR"/>
                    </a:p>
                  </a:txBody>
                  <a:tcPr/>
                </a:tc>
                <a:tc>
                  <a:txBody>
                    <a:bodyPr/>
                    <a:lstStyle/>
                    <a:p>
                      <a:pPr algn="ctr" fontAlgn="ctr"/>
                      <a:r>
                        <a:rPr lang="tr-TR" sz="1100" u="none" strike="noStrike" dirty="0">
                          <a:effectLst/>
                        </a:rPr>
                        <a:t>362</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dirty="0">
                          <a:effectLst/>
                        </a:rPr>
                        <a:t>560</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dirty="0">
                          <a:effectLst/>
                        </a:rPr>
                        <a:t>60</a:t>
                      </a:r>
                      <a:endParaRPr lang="tr-TR"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100" u="none" strike="noStrike" dirty="0">
                          <a:effectLst/>
                        </a:rPr>
                        <a:t>60</a:t>
                      </a:r>
                      <a:endParaRPr lang="tr-TR" sz="11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 xmlns:p14="http://schemas.microsoft.com/office/powerpoint/2010/main" val="2317234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4000" b="1" dirty="0"/>
              <a:t>Herkes K</a:t>
            </a:r>
            <a:r>
              <a:rPr lang="tr-TR" sz="4000" b="1" dirty="0" smtClean="0"/>
              <a:t>endi Grubuna </a:t>
            </a:r>
            <a:r>
              <a:rPr lang="tr-TR" sz="4000" b="1" dirty="0"/>
              <a:t>göre D</a:t>
            </a:r>
            <a:r>
              <a:rPr lang="tr-TR" sz="4000" b="1" dirty="0" smtClean="0"/>
              <a:t>ers Seçimi yapacak</a:t>
            </a:r>
            <a:br>
              <a:rPr lang="tr-TR" sz="4000" b="1" dirty="0" smtClean="0"/>
            </a:br>
            <a:r>
              <a:rPr lang="tr-TR" sz="4000" b="1" dirty="0" smtClean="0"/>
              <a:t>(Seçmeli 1 dersini kendi grubuna göre seçecek)</a:t>
            </a:r>
            <a:r>
              <a:rPr lang="tr-TR" sz="3600" b="1" dirty="0" smtClean="0"/>
              <a:t/>
            </a:r>
            <a:br>
              <a:rPr lang="tr-TR" sz="3600" b="1" dirty="0" smtClean="0"/>
            </a:br>
            <a:endParaRPr lang="tr-TR" sz="4000" b="1" i="1"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636826045"/>
              </p:ext>
            </p:extLst>
          </p:nvPr>
        </p:nvGraphicFramePr>
        <p:xfrm>
          <a:off x="872196" y="1830705"/>
          <a:ext cx="10481604" cy="3200400"/>
        </p:xfrm>
        <a:graphic>
          <a:graphicData uri="http://schemas.openxmlformats.org/drawingml/2006/table">
            <a:tbl>
              <a:tblPr firstRow="1" bandRow="1">
                <a:tableStyleId>{5C22544A-7EE6-4342-B048-85BDC9FD1C3A}</a:tableStyleId>
              </a:tblPr>
              <a:tblGrid>
                <a:gridCol w="2620401"/>
                <a:gridCol w="2620401"/>
                <a:gridCol w="2620401"/>
                <a:gridCol w="2620401"/>
              </a:tblGrid>
              <a:tr h="365590">
                <a:tc>
                  <a:txBody>
                    <a:bodyPr/>
                    <a:lstStyle/>
                    <a:p>
                      <a:r>
                        <a:rPr lang="tr-TR" dirty="0" smtClean="0"/>
                        <a:t>4.Sınıf 1.Grup</a:t>
                      </a:r>
                      <a:endParaRPr lang="tr-TR" dirty="0"/>
                    </a:p>
                  </a:txBody>
                  <a:tcPr/>
                </a:tc>
                <a:tc>
                  <a:txBody>
                    <a:bodyPr/>
                    <a:lstStyle/>
                    <a:p>
                      <a:r>
                        <a:rPr lang="tr-TR" dirty="0" smtClean="0"/>
                        <a:t>4.Sınıf</a:t>
                      </a:r>
                      <a:r>
                        <a:rPr lang="tr-TR" baseline="0" dirty="0" smtClean="0"/>
                        <a:t> 2.Grup</a:t>
                      </a:r>
                      <a:endParaRPr lang="tr-TR" dirty="0"/>
                    </a:p>
                  </a:txBody>
                  <a:tcPr/>
                </a:tc>
                <a:tc>
                  <a:txBody>
                    <a:bodyPr/>
                    <a:lstStyle/>
                    <a:p>
                      <a:r>
                        <a:rPr lang="tr-TR" dirty="0" smtClean="0"/>
                        <a:t>4.Sınıf</a:t>
                      </a:r>
                      <a:r>
                        <a:rPr lang="tr-TR" baseline="0" dirty="0" smtClean="0"/>
                        <a:t> 3.Grup</a:t>
                      </a:r>
                      <a:endParaRPr lang="tr-TR" dirty="0"/>
                    </a:p>
                  </a:txBody>
                  <a:tcPr/>
                </a:tc>
                <a:tc>
                  <a:txBody>
                    <a:bodyPr/>
                    <a:lstStyle/>
                    <a:p>
                      <a:r>
                        <a:rPr lang="tr-TR" dirty="0" smtClean="0"/>
                        <a:t>4.Sınıf 4.Grup</a:t>
                      </a:r>
                      <a:endParaRPr lang="tr-TR" dirty="0"/>
                    </a:p>
                  </a:txBody>
                  <a:tcPr/>
                </a:tc>
              </a:tr>
              <a:tr h="2794512">
                <a:tc>
                  <a:txBody>
                    <a:bodyPr/>
                    <a:lstStyle/>
                    <a:p>
                      <a:pPr marL="0" indent="0">
                        <a:buNone/>
                        <a:defRPr/>
                      </a:pPr>
                      <a:r>
                        <a:rPr lang="tr-TR" dirty="0" smtClean="0">
                          <a:solidFill>
                            <a:srgbClr val="000000"/>
                          </a:solidFill>
                        </a:rPr>
                        <a:t>MED4583.1,</a:t>
                      </a:r>
                    </a:p>
                    <a:p>
                      <a:pPr marL="0" indent="0">
                        <a:buNone/>
                        <a:defRPr/>
                      </a:pPr>
                      <a:r>
                        <a:rPr lang="tr-TR" dirty="0" smtClean="0">
                          <a:solidFill>
                            <a:srgbClr val="000000"/>
                          </a:solidFill>
                        </a:rPr>
                        <a:t>MED4586.1,</a:t>
                      </a:r>
                    </a:p>
                    <a:p>
                      <a:pPr marL="0" indent="0">
                        <a:buNone/>
                        <a:defRPr/>
                      </a:pPr>
                      <a:r>
                        <a:rPr lang="tr-TR" dirty="0" smtClean="0">
                          <a:solidFill>
                            <a:srgbClr val="000000"/>
                          </a:solidFill>
                        </a:rPr>
                        <a:t>MED4587.1,</a:t>
                      </a:r>
                    </a:p>
                    <a:p>
                      <a:pPr marL="0" indent="0">
                        <a:buNone/>
                        <a:defRPr/>
                      </a:pPr>
                      <a:r>
                        <a:rPr lang="tr-TR" dirty="0" smtClean="0">
                          <a:solidFill>
                            <a:srgbClr val="000000"/>
                          </a:solidFill>
                        </a:rPr>
                        <a:t>MED4588.1,</a:t>
                      </a:r>
                    </a:p>
                    <a:p>
                      <a:pPr marL="0" indent="0">
                        <a:buNone/>
                        <a:defRPr/>
                      </a:pPr>
                      <a:r>
                        <a:rPr lang="tr-TR" dirty="0" smtClean="0">
                          <a:solidFill>
                            <a:srgbClr val="000000"/>
                          </a:solidFill>
                        </a:rPr>
                        <a:t>MED4593.1,</a:t>
                      </a:r>
                    </a:p>
                    <a:p>
                      <a:pPr marL="0" indent="0">
                        <a:buNone/>
                        <a:defRPr/>
                      </a:pPr>
                      <a:r>
                        <a:rPr lang="tr-TR" dirty="0" smtClean="0">
                          <a:solidFill>
                            <a:srgbClr val="000000"/>
                          </a:solidFill>
                        </a:rPr>
                        <a:t>MED4595.1,</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000000"/>
                          </a:solidFill>
                        </a:rPr>
                        <a:t>MED4596.1,</a:t>
                      </a:r>
                    </a:p>
                    <a:p>
                      <a:pPr marL="0" indent="0">
                        <a:buNone/>
                        <a:defRPr/>
                      </a:pPr>
                      <a:r>
                        <a:rPr lang="tr-TR" dirty="0" smtClean="0">
                          <a:solidFill>
                            <a:srgbClr val="000000"/>
                          </a:solidFill>
                        </a:rPr>
                        <a:t>Seçmeli 1.1,</a:t>
                      </a:r>
                    </a:p>
                    <a:p>
                      <a:pPr marL="0" indent="0">
                        <a:buNone/>
                        <a:defRPr/>
                      </a:pPr>
                      <a:r>
                        <a:rPr lang="tr-TR" dirty="0" smtClean="0">
                          <a:solidFill>
                            <a:srgbClr val="000000"/>
                          </a:solidFill>
                        </a:rPr>
                        <a:t>Seçmeli 2.5,</a:t>
                      </a:r>
                    </a:p>
                    <a:p>
                      <a:endParaRPr lang="tr-TR" dirty="0"/>
                    </a:p>
                  </a:txBody>
                  <a:tcPr/>
                </a:tc>
                <a:tc>
                  <a:txBody>
                    <a:bodyPr/>
                    <a:lstStyle/>
                    <a:p>
                      <a:pPr marL="0" indent="0">
                        <a:buNone/>
                        <a:defRPr/>
                      </a:pPr>
                      <a:r>
                        <a:rPr lang="tr-TR" dirty="0" smtClean="0">
                          <a:solidFill>
                            <a:srgbClr val="000000"/>
                          </a:solidFill>
                        </a:rPr>
                        <a:t>MED4583.2,</a:t>
                      </a:r>
                    </a:p>
                    <a:p>
                      <a:pPr marL="0" indent="0">
                        <a:buNone/>
                        <a:defRPr/>
                      </a:pPr>
                      <a:r>
                        <a:rPr lang="tr-TR" dirty="0" smtClean="0">
                          <a:solidFill>
                            <a:srgbClr val="000000"/>
                          </a:solidFill>
                        </a:rPr>
                        <a:t>MED4586.2,</a:t>
                      </a:r>
                    </a:p>
                    <a:p>
                      <a:pPr marL="0" indent="0">
                        <a:buNone/>
                        <a:defRPr/>
                      </a:pPr>
                      <a:r>
                        <a:rPr lang="tr-TR" dirty="0" smtClean="0">
                          <a:solidFill>
                            <a:srgbClr val="000000"/>
                          </a:solidFill>
                        </a:rPr>
                        <a:t>MED4587.2,</a:t>
                      </a:r>
                    </a:p>
                    <a:p>
                      <a:pPr marL="0" indent="0">
                        <a:buNone/>
                        <a:defRPr/>
                      </a:pPr>
                      <a:r>
                        <a:rPr lang="tr-TR" dirty="0" smtClean="0">
                          <a:solidFill>
                            <a:srgbClr val="000000"/>
                          </a:solidFill>
                        </a:rPr>
                        <a:t>MED4588.2,</a:t>
                      </a:r>
                    </a:p>
                    <a:p>
                      <a:pPr marL="0" indent="0">
                        <a:buNone/>
                        <a:defRPr/>
                      </a:pPr>
                      <a:r>
                        <a:rPr lang="tr-TR" dirty="0" smtClean="0">
                          <a:solidFill>
                            <a:srgbClr val="000000"/>
                          </a:solidFill>
                        </a:rPr>
                        <a:t>MED4593.2,</a:t>
                      </a:r>
                    </a:p>
                    <a:p>
                      <a:pPr marL="0" indent="0">
                        <a:buNone/>
                        <a:defRPr/>
                      </a:pPr>
                      <a:r>
                        <a:rPr lang="tr-TR" dirty="0" smtClean="0">
                          <a:solidFill>
                            <a:srgbClr val="000000"/>
                          </a:solidFill>
                        </a:rPr>
                        <a:t>MED4595.2,</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000000"/>
                          </a:solidFill>
                        </a:rPr>
                        <a:t>MED4596.2,</a:t>
                      </a:r>
                    </a:p>
                    <a:p>
                      <a:pPr marL="0" indent="0">
                        <a:buNone/>
                        <a:defRPr/>
                      </a:pPr>
                      <a:r>
                        <a:rPr lang="tr-TR" dirty="0" smtClean="0">
                          <a:solidFill>
                            <a:srgbClr val="000000"/>
                          </a:solidFill>
                        </a:rPr>
                        <a:t>Seçmeli 1.2,</a:t>
                      </a:r>
                    </a:p>
                    <a:p>
                      <a:pPr marL="0" indent="0">
                        <a:buNone/>
                        <a:defRPr/>
                      </a:pPr>
                      <a:r>
                        <a:rPr lang="tr-TR" dirty="0" smtClean="0">
                          <a:solidFill>
                            <a:srgbClr val="000000"/>
                          </a:solidFill>
                        </a:rPr>
                        <a:t>Seçmeli 2.6,</a:t>
                      </a:r>
                    </a:p>
                    <a:p>
                      <a:endParaRPr lang="tr-TR" dirty="0"/>
                    </a:p>
                  </a:txBody>
                  <a:tcPr/>
                </a:tc>
                <a:tc>
                  <a:txBody>
                    <a:bodyPr/>
                    <a:lstStyle/>
                    <a:p>
                      <a:pPr marL="0" indent="0">
                        <a:buNone/>
                        <a:defRPr/>
                      </a:pPr>
                      <a:r>
                        <a:rPr lang="tr-TR" dirty="0" smtClean="0">
                          <a:solidFill>
                            <a:srgbClr val="000000"/>
                          </a:solidFill>
                        </a:rPr>
                        <a:t>MED4583.3,</a:t>
                      </a:r>
                    </a:p>
                    <a:p>
                      <a:pPr marL="0" indent="0">
                        <a:buNone/>
                        <a:defRPr/>
                      </a:pPr>
                      <a:r>
                        <a:rPr lang="tr-TR" dirty="0" smtClean="0">
                          <a:solidFill>
                            <a:srgbClr val="000000"/>
                          </a:solidFill>
                        </a:rPr>
                        <a:t>MED4586.3,</a:t>
                      </a:r>
                    </a:p>
                    <a:p>
                      <a:pPr marL="0" indent="0">
                        <a:buNone/>
                        <a:defRPr/>
                      </a:pPr>
                      <a:r>
                        <a:rPr lang="tr-TR" dirty="0" smtClean="0">
                          <a:solidFill>
                            <a:srgbClr val="000000"/>
                          </a:solidFill>
                        </a:rPr>
                        <a:t>MED4587.3,</a:t>
                      </a:r>
                    </a:p>
                    <a:p>
                      <a:pPr marL="0" indent="0">
                        <a:buNone/>
                        <a:defRPr/>
                      </a:pPr>
                      <a:r>
                        <a:rPr lang="tr-TR" dirty="0" smtClean="0">
                          <a:solidFill>
                            <a:srgbClr val="000000"/>
                          </a:solidFill>
                        </a:rPr>
                        <a:t>MED4588.3,</a:t>
                      </a:r>
                    </a:p>
                    <a:p>
                      <a:pPr marL="0" indent="0">
                        <a:buNone/>
                        <a:defRPr/>
                      </a:pPr>
                      <a:r>
                        <a:rPr lang="tr-TR" dirty="0" smtClean="0">
                          <a:solidFill>
                            <a:srgbClr val="000000"/>
                          </a:solidFill>
                        </a:rPr>
                        <a:t>MED4593.3,</a:t>
                      </a:r>
                    </a:p>
                    <a:p>
                      <a:pPr marL="0" indent="0">
                        <a:buNone/>
                        <a:defRPr/>
                      </a:pPr>
                      <a:r>
                        <a:rPr lang="tr-TR" dirty="0" smtClean="0">
                          <a:solidFill>
                            <a:srgbClr val="000000"/>
                          </a:solidFill>
                        </a:rPr>
                        <a:t>MED4595.3,</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000000"/>
                          </a:solidFill>
                        </a:rPr>
                        <a:t>MED4596.3,</a:t>
                      </a:r>
                    </a:p>
                    <a:p>
                      <a:pPr marL="0" indent="0">
                        <a:buNone/>
                        <a:defRPr/>
                      </a:pPr>
                      <a:r>
                        <a:rPr lang="tr-TR" dirty="0" smtClean="0">
                          <a:solidFill>
                            <a:srgbClr val="000000"/>
                          </a:solidFill>
                        </a:rPr>
                        <a:t>Seçmeli 1.3,</a:t>
                      </a:r>
                    </a:p>
                    <a:p>
                      <a:pPr marL="0" indent="0">
                        <a:buNone/>
                        <a:defRPr/>
                      </a:pPr>
                      <a:r>
                        <a:rPr lang="tr-TR" dirty="0" smtClean="0">
                          <a:solidFill>
                            <a:srgbClr val="000000"/>
                          </a:solidFill>
                        </a:rPr>
                        <a:t>Seçmeli 2.7,</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solidFill>
                          <a:srgbClr val="000000"/>
                        </a:solidFill>
                      </a:endParaRPr>
                    </a:p>
                  </a:txBody>
                  <a:tcPr/>
                </a:tc>
                <a:tc>
                  <a:txBody>
                    <a:bodyPr/>
                    <a:lstStyle/>
                    <a:p>
                      <a:pPr marL="0" indent="0">
                        <a:buNone/>
                        <a:defRPr/>
                      </a:pPr>
                      <a:r>
                        <a:rPr lang="tr-TR" dirty="0" smtClean="0">
                          <a:solidFill>
                            <a:srgbClr val="000000"/>
                          </a:solidFill>
                        </a:rPr>
                        <a:t>MED4583.4,</a:t>
                      </a:r>
                    </a:p>
                    <a:p>
                      <a:pPr marL="0" indent="0">
                        <a:buNone/>
                        <a:defRPr/>
                      </a:pPr>
                      <a:r>
                        <a:rPr lang="tr-TR" dirty="0" smtClean="0">
                          <a:solidFill>
                            <a:srgbClr val="000000"/>
                          </a:solidFill>
                        </a:rPr>
                        <a:t>MED4586.4,</a:t>
                      </a:r>
                    </a:p>
                    <a:p>
                      <a:pPr marL="0" indent="0">
                        <a:buNone/>
                        <a:defRPr/>
                      </a:pPr>
                      <a:r>
                        <a:rPr lang="tr-TR" dirty="0" smtClean="0">
                          <a:solidFill>
                            <a:srgbClr val="000000"/>
                          </a:solidFill>
                        </a:rPr>
                        <a:t>MED4587.4,</a:t>
                      </a:r>
                    </a:p>
                    <a:p>
                      <a:pPr marL="0" indent="0">
                        <a:buNone/>
                        <a:defRPr/>
                      </a:pPr>
                      <a:r>
                        <a:rPr lang="tr-TR" dirty="0" smtClean="0">
                          <a:solidFill>
                            <a:srgbClr val="000000"/>
                          </a:solidFill>
                        </a:rPr>
                        <a:t>MED4588.4,</a:t>
                      </a:r>
                    </a:p>
                    <a:p>
                      <a:pPr marL="0" indent="0">
                        <a:buNone/>
                        <a:defRPr/>
                      </a:pPr>
                      <a:r>
                        <a:rPr lang="tr-TR" dirty="0" smtClean="0">
                          <a:solidFill>
                            <a:srgbClr val="000000"/>
                          </a:solidFill>
                        </a:rPr>
                        <a:t>MED4593.4,</a:t>
                      </a:r>
                    </a:p>
                    <a:p>
                      <a:pPr marL="0" indent="0">
                        <a:buNone/>
                        <a:defRPr/>
                      </a:pPr>
                      <a:r>
                        <a:rPr lang="tr-TR" dirty="0" smtClean="0">
                          <a:solidFill>
                            <a:srgbClr val="000000"/>
                          </a:solidFill>
                        </a:rPr>
                        <a:t>MED4595.4,</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000000"/>
                          </a:solidFill>
                        </a:rPr>
                        <a:t>MED4596.4,</a:t>
                      </a:r>
                    </a:p>
                    <a:p>
                      <a:pPr marL="0" indent="0">
                        <a:buNone/>
                        <a:defRPr/>
                      </a:pPr>
                      <a:r>
                        <a:rPr lang="tr-TR" dirty="0" smtClean="0">
                          <a:solidFill>
                            <a:srgbClr val="000000"/>
                          </a:solidFill>
                        </a:rPr>
                        <a:t>Seçmeli 1.4,</a:t>
                      </a:r>
                    </a:p>
                    <a:p>
                      <a:pPr marL="0" indent="0">
                        <a:buNone/>
                        <a:defRPr/>
                      </a:pPr>
                      <a:r>
                        <a:rPr lang="tr-TR" dirty="0" smtClean="0">
                          <a:solidFill>
                            <a:srgbClr val="000000"/>
                          </a:solidFill>
                        </a:rPr>
                        <a:t>Seçmeli 2.8,</a:t>
                      </a:r>
                    </a:p>
                    <a:p>
                      <a:endParaRPr lang="tr-TR" dirty="0"/>
                    </a:p>
                  </a:txBody>
                  <a:tcPr/>
                </a:tc>
              </a:tr>
            </a:tbl>
          </a:graphicData>
        </a:graphic>
      </p:graphicFrame>
    </p:spTree>
    <p:extLst>
      <p:ext uri="{BB962C8B-B14F-4D97-AF65-F5344CB8AC3E}">
        <p14:creationId xmlns="" xmlns:p14="http://schemas.microsoft.com/office/powerpoint/2010/main" val="515864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000" b="1" dirty="0"/>
              <a:t>Herkes K</a:t>
            </a:r>
            <a:r>
              <a:rPr lang="tr-TR" sz="4000" b="1" dirty="0" smtClean="0"/>
              <a:t>endi Grubuna </a:t>
            </a:r>
            <a:r>
              <a:rPr lang="tr-TR" sz="4000" b="1" dirty="0"/>
              <a:t>göre D</a:t>
            </a:r>
            <a:r>
              <a:rPr lang="tr-TR" sz="4000" b="1" dirty="0" smtClean="0"/>
              <a:t>ers Seçimi yapacak</a:t>
            </a:r>
            <a:r>
              <a:rPr lang="tr-TR" sz="3600" b="1" dirty="0" smtClean="0"/>
              <a:t/>
            </a:r>
            <a:br>
              <a:rPr lang="tr-TR" sz="3600" b="1" dirty="0" smtClean="0"/>
            </a:br>
            <a:r>
              <a:rPr lang="tr-TR" sz="3600" b="1" dirty="0" smtClean="0"/>
              <a:t> </a:t>
            </a:r>
            <a:r>
              <a:rPr lang="tr-TR" sz="4000" b="1" i="1" dirty="0" smtClean="0">
                <a:solidFill>
                  <a:srgbClr val="FF0000"/>
                </a:solidFill>
              </a:rPr>
              <a:t>Seçmeli 1 Dersi için</a:t>
            </a:r>
            <a:endParaRPr lang="tr-TR" sz="4000" b="1" i="1"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636826045"/>
              </p:ext>
            </p:extLst>
          </p:nvPr>
        </p:nvGraphicFramePr>
        <p:xfrm>
          <a:off x="838200" y="1825624"/>
          <a:ext cx="10515600" cy="2633833"/>
        </p:xfrm>
        <a:graphic>
          <a:graphicData uri="http://schemas.openxmlformats.org/drawingml/2006/table">
            <a:tbl>
              <a:tblPr firstRow="1" bandRow="1">
                <a:tableStyleId>{5C22544A-7EE6-4342-B048-85BDC9FD1C3A}</a:tableStyleId>
              </a:tblPr>
              <a:tblGrid>
                <a:gridCol w="2628900"/>
                <a:gridCol w="2628900"/>
                <a:gridCol w="2628900"/>
                <a:gridCol w="2628900"/>
              </a:tblGrid>
              <a:tr h="778420">
                <a:tc>
                  <a:txBody>
                    <a:bodyPr/>
                    <a:lstStyle/>
                    <a:p>
                      <a:r>
                        <a:rPr lang="tr-TR" dirty="0" smtClean="0"/>
                        <a:t>4.Sınıf 1.Grup</a:t>
                      </a:r>
                      <a:endParaRPr lang="tr-TR" dirty="0"/>
                    </a:p>
                  </a:txBody>
                  <a:tcPr/>
                </a:tc>
                <a:tc>
                  <a:txBody>
                    <a:bodyPr/>
                    <a:lstStyle/>
                    <a:p>
                      <a:r>
                        <a:rPr lang="tr-TR" dirty="0" smtClean="0"/>
                        <a:t>4.Sınıf</a:t>
                      </a:r>
                      <a:r>
                        <a:rPr lang="tr-TR" baseline="0" dirty="0" smtClean="0"/>
                        <a:t> 2.Grup</a:t>
                      </a:r>
                      <a:endParaRPr lang="tr-TR" dirty="0"/>
                    </a:p>
                  </a:txBody>
                  <a:tcPr/>
                </a:tc>
                <a:tc>
                  <a:txBody>
                    <a:bodyPr/>
                    <a:lstStyle/>
                    <a:p>
                      <a:r>
                        <a:rPr lang="tr-TR" dirty="0" smtClean="0"/>
                        <a:t>4.Sınıf</a:t>
                      </a:r>
                      <a:r>
                        <a:rPr lang="tr-TR" baseline="0" dirty="0" smtClean="0"/>
                        <a:t> 3.Grup</a:t>
                      </a:r>
                      <a:endParaRPr lang="tr-TR" dirty="0"/>
                    </a:p>
                  </a:txBody>
                  <a:tcPr/>
                </a:tc>
                <a:tc>
                  <a:txBody>
                    <a:bodyPr/>
                    <a:lstStyle/>
                    <a:p>
                      <a:r>
                        <a:rPr lang="tr-TR" dirty="0" smtClean="0"/>
                        <a:t>4.Sınıf 4.Grup</a:t>
                      </a:r>
                      <a:endParaRPr lang="tr-TR" dirty="0"/>
                    </a:p>
                  </a:txBody>
                  <a:tcPr/>
                </a:tc>
              </a:tr>
              <a:tr h="1855413">
                <a:tc>
                  <a:txBody>
                    <a:bodyPr/>
                    <a:lstStyle/>
                    <a:p>
                      <a:pPr marL="0" indent="0">
                        <a:buNone/>
                        <a:defRPr/>
                      </a:pPr>
                      <a:r>
                        <a:rPr lang="tr-TR" sz="2000" dirty="0" smtClean="0">
                          <a:solidFill>
                            <a:srgbClr val="000000"/>
                          </a:solidFill>
                        </a:rPr>
                        <a:t>Seçmeli 1 dersi için-</a:t>
                      </a:r>
                      <a:r>
                        <a:rPr lang="tr-TR" sz="2000" b="1" dirty="0" smtClean="0">
                          <a:solidFill>
                            <a:srgbClr val="000000"/>
                          </a:solidFill>
                        </a:rPr>
                        <a:t>1.grup</a:t>
                      </a:r>
                    </a:p>
                    <a:p>
                      <a:r>
                        <a:rPr lang="tr-TR" sz="2400" dirty="0" smtClean="0"/>
                        <a:t>MED4500.1-</a:t>
                      </a:r>
                      <a:r>
                        <a:rPr lang="tr-TR" sz="2400" dirty="0" err="1" smtClean="0"/>
                        <a:t>Anatomy</a:t>
                      </a:r>
                      <a:r>
                        <a:rPr lang="tr-TR" sz="2400" dirty="0" smtClean="0"/>
                        <a:t> I</a:t>
                      </a:r>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rgbClr val="000000"/>
                          </a:solidFill>
                        </a:rPr>
                        <a:t>Seçmeli 1 dersi için-</a:t>
                      </a:r>
                      <a:r>
                        <a:rPr lang="tr-TR" sz="2000" b="1" dirty="0" smtClean="0">
                          <a:solidFill>
                            <a:srgbClr val="000000"/>
                          </a:solidFill>
                        </a:rPr>
                        <a:t>2.grup</a:t>
                      </a:r>
                      <a:endParaRPr lang="tr-TR"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t>MED4500.2-</a:t>
                      </a:r>
                      <a:r>
                        <a:rPr lang="tr-TR" sz="2400" dirty="0" err="1" smtClean="0"/>
                        <a:t>Anatomy</a:t>
                      </a:r>
                      <a:r>
                        <a:rPr lang="tr-TR" sz="2400" dirty="0" smtClean="0"/>
                        <a:t> 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rgbClr val="000000"/>
                          </a:solidFill>
                        </a:rPr>
                        <a:t>Seçmeli 1 dersi için-</a:t>
                      </a:r>
                      <a:r>
                        <a:rPr lang="tr-TR" sz="2000" b="1" dirty="0" smtClean="0">
                          <a:solidFill>
                            <a:srgbClr val="000000"/>
                          </a:solidFill>
                        </a:rPr>
                        <a:t>3.grup</a:t>
                      </a:r>
                    </a:p>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solidFill>
                            <a:srgbClr val="000000"/>
                          </a:solidFill>
                        </a:rPr>
                        <a:t>MED4500.3-</a:t>
                      </a:r>
                      <a:r>
                        <a:rPr lang="tr-TR" sz="2400" dirty="0" err="1" smtClean="0"/>
                        <a:t>Anatomy</a:t>
                      </a:r>
                      <a:r>
                        <a:rPr lang="tr-TR" sz="2400" dirty="0" smtClean="0"/>
                        <a:t> I</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2400" dirty="0" smtClean="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rgbClr val="000000"/>
                          </a:solidFill>
                        </a:rPr>
                        <a:t>Seçmeli 1 dersi için-</a:t>
                      </a:r>
                      <a:r>
                        <a:rPr lang="tr-TR" sz="2000" b="1" dirty="0" smtClean="0">
                          <a:solidFill>
                            <a:srgbClr val="000000"/>
                          </a:solidFill>
                        </a:rPr>
                        <a:t>4.grup</a:t>
                      </a:r>
                    </a:p>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t>MED4500.4*</a:t>
                      </a:r>
                      <a:r>
                        <a:rPr lang="tr-TR" sz="2400" dirty="0" err="1" smtClean="0"/>
                        <a:t>Anatomy</a:t>
                      </a:r>
                      <a:r>
                        <a:rPr lang="tr-TR" sz="2400" dirty="0" smtClean="0"/>
                        <a:t> I</a:t>
                      </a:r>
                    </a:p>
                  </a:txBody>
                  <a:tcPr/>
                </a:tc>
              </a:tr>
            </a:tbl>
          </a:graphicData>
        </a:graphic>
      </p:graphicFrame>
    </p:spTree>
    <p:extLst>
      <p:ext uri="{BB962C8B-B14F-4D97-AF65-F5344CB8AC3E}">
        <p14:creationId xmlns="" xmlns:p14="http://schemas.microsoft.com/office/powerpoint/2010/main" val="515864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000" b="1" dirty="0"/>
              <a:t>Herkes K</a:t>
            </a:r>
            <a:r>
              <a:rPr lang="tr-TR" sz="4000" b="1" dirty="0" smtClean="0"/>
              <a:t>endi Grubuna </a:t>
            </a:r>
            <a:r>
              <a:rPr lang="tr-TR" sz="4000" b="1" dirty="0"/>
              <a:t>göre D</a:t>
            </a:r>
            <a:r>
              <a:rPr lang="tr-TR" sz="4000" b="1" dirty="0" smtClean="0"/>
              <a:t>ers Seçimi yapacak</a:t>
            </a:r>
            <a:r>
              <a:rPr lang="tr-TR" sz="3600" b="1" dirty="0" smtClean="0"/>
              <a:t/>
            </a:r>
            <a:br>
              <a:rPr lang="tr-TR" sz="3600" b="1" dirty="0" smtClean="0"/>
            </a:br>
            <a:r>
              <a:rPr lang="tr-TR" sz="3600" b="1" dirty="0" smtClean="0"/>
              <a:t> </a:t>
            </a:r>
            <a:r>
              <a:rPr lang="tr-TR" sz="4000" b="1" i="1" dirty="0" smtClean="0">
                <a:solidFill>
                  <a:srgbClr val="FF0000"/>
                </a:solidFill>
              </a:rPr>
              <a:t>Seçmeli 2 Dersi için</a:t>
            </a:r>
            <a:endParaRPr lang="tr-TR" sz="4000" b="1" i="1"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636826045"/>
              </p:ext>
            </p:extLst>
          </p:nvPr>
        </p:nvGraphicFramePr>
        <p:xfrm>
          <a:off x="838200" y="1825625"/>
          <a:ext cx="10515600" cy="2772144"/>
        </p:xfrm>
        <a:graphic>
          <a:graphicData uri="http://schemas.openxmlformats.org/drawingml/2006/table">
            <a:tbl>
              <a:tblPr firstRow="1" bandRow="1">
                <a:tableStyleId>{5C22544A-7EE6-4342-B048-85BDC9FD1C3A}</a:tableStyleId>
              </a:tblPr>
              <a:tblGrid>
                <a:gridCol w="2628900"/>
                <a:gridCol w="2628900"/>
                <a:gridCol w="2628900"/>
                <a:gridCol w="2628900"/>
              </a:tblGrid>
              <a:tr h="608064">
                <a:tc>
                  <a:txBody>
                    <a:bodyPr/>
                    <a:lstStyle/>
                    <a:p>
                      <a:r>
                        <a:rPr lang="tr-TR" dirty="0" smtClean="0"/>
                        <a:t>4.Sınıf 1.Grup</a:t>
                      </a:r>
                      <a:endParaRPr lang="tr-TR" dirty="0"/>
                    </a:p>
                  </a:txBody>
                  <a:tcPr/>
                </a:tc>
                <a:tc>
                  <a:txBody>
                    <a:bodyPr/>
                    <a:lstStyle/>
                    <a:p>
                      <a:r>
                        <a:rPr lang="tr-TR" dirty="0" smtClean="0"/>
                        <a:t>4.Sınıf</a:t>
                      </a:r>
                      <a:r>
                        <a:rPr lang="tr-TR" baseline="0" dirty="0" smtClean="0"/>
                        <a:t> 2.Grup</a:t>
                      </a:r>
                      <a:endParaRPr lang="tr-TR" dirty="0"/>
                    </a:p>
                  </a:txBody>
                  <a:tcPr/>
                </a:tc>
                <a:tc>
                  <a:txBody>
                    <a:bodyPr/>
                    <a:lstStyle/>
                    <a:p>
                      <a:r>
                        <a:rPr lang="tr-TR" dirty="0" smtClean="0"/>
                        <a:t>4.Sınıf</a:t>
                      </a:r>
                      <a:r>
                        <a:rPr lang="tr-TR" baseline="0" dirty="0" smtClean="0"/>
                        <a:t> 3.Grup</a:t>
                      </a:r>
                      <a:endParaRPr lang="tr-TR" dirty="0"/>
                    </a:p>
                  </a:txBody>
                  <a:tcPr/>
                </a:tc>
                <a:tc>
                  <a:txBody>
                    <a:bodyPr/>
                    <a:lstStyle/>
                    <a:p>
                      <a:r>
                        <a:rPr lang="tr-TR" dirty="0" smtClean="0"/>
                        <a:t>4.Sınıf 4.Grup</a:t>
                      </a:r>
                      <a:endParaRPr lang="tr-TR" dirty="0"/>
                    </a:p>
                  </a:txBody>
                  <a:tcPr/>
                </a:tc>
              </a:tr>
              <a:tr h="1899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rgbClr val="000000"/>
                          </a:solidFill>
                        </a:rPr>
                        <a:t>Seçmeli 2 dersi için-</a:t>
                      </a:r>
                      <a:r>
                        <a:rPr lang="tr-TR" sz="2000" b="1" dirty="0" smtClean="0">
                          <a:solidFill>
                            <a:srgbClr val="000000"/>
                          </a:solidFill>
                        </a:rPr>
                        <a:t>5.grup</a:t>
                      </a:r>
                    </a:p>
                    <a:p>
                      <a:pPr marL="0" indent="0">
                        <a:buNone/>
                        <a:defRPr/>
                      </a:pPr>
                      <a:r>
                        <a:rPr lang="tr-TR" sz="2400" b="0" i="0" kern="1200" dirty="0" smtClean="0">
                          <a:solidFill>
                            <a:schemeClr val="dk1"/>
                          </a:solidFill>
                          <a:latin typeface="+mn-lt"/>
                          <a:ea typeface="+mn-ea"/>
                          <a:cs typeface="+mn-cs"/>
                        </a:rPr>
                        <a:t>MED4528.5-</a:t>
                      </a:r>
                      <a:r>
                        <a:rPr lang="tr-TR" sz="2400" b="0" i="0" kern="1200" dirty="0" err="1" smtClean="0">
                          <a:solidFill>
                            <a:schemeClr val="dk1"/>
                          </a:solidFill>
                          <a:latin typeface="+mn-lt"/>
                          <a:ea typeface="+mn-ea"/>
                          <a:cs typeface="+mn-cs"/>
                        </a:rPr>
                        <a:t>Medical</a:t>
                      </a:r>
                      <a:r>
                        <a:rPr lang="tr-TR" sz="2400" b="0" i="0" kern="1200" dirty="0" smtClean="0">
                          <a:solidFill>
                            <a:schemeClr val="dk1"/>
                          </a:solidFill>
                          <a:latin typeface="+mn-lt"/>
                          <a:ea typeface="+mn-ea"/>
                          <a:cs typeface="+mn-cs"/>
                        </a:rPr>
                        <a:t> </a:t>
                      </a:r>
                      <a:r>
                        <a:rPr lang="tr-TR" sz="2400" b="0" i="0" kern="1200" dirty="0" err="1" smtClean="0">
                          <a:solidFill>
                            <a:schemeClr val="dk1"/>
                          </a:solidFill>
                          <a:latin typeface="+mn-lt"/>
                          <a:ea typeface="+mn-ea"/>
                          <a:cs typeface="+mn-cs"/>
                        </a:rPr>
                        <a:t>Pharmacology</a:t>
                      </a:r>
                      <a:r>
                        <a:rPr lang="tr-TR" sz="2400" b="0" i="0" kern="1200" dirty="0" smtClean="0">
                          <a:solidFill>
                            <a:schemeClr val="dk1"/>
                          </a:solidFill>
                          <a:latin typeface="+mn-lt"/>
                          <a:ea typeface="+mn-ea"/>
                          <a:cs typeface="+mn-cs"/>
                        </a:rPr>
                        <a:t> I</a:t>
                      </a:r>
                      <a:endParaRPr lang="tr-TR" sz="2400" dirty="0" smtClean="0">
                        <a:solidFill>
                          <a:srgbClr val="000000"/>
                        </a:solidFill>
                      </a:endParaRPr>
                    </a:p>
                    <a:p>
                      <a:endParaRPr lang="tr-TR" sz="2400" dirty="0"/>
                    </a:p>
                  </a:txBody>
                  <a:tcPr/>
                </a:tc>
                <a:tc>
                  <a:txBody>
                    <a:bodyPr/>
                    <a:lstStyle/>
                    <a:p>
                      <a:pPr marL="0" indent="0">
                        <a:buNone/>
                        <a:defRPr/>
                      </a:pPr>
                      <a:r>
                        <a:rPr lang="tr-TR" sz="2000" dirty="0" smtClean="0">
                          <a:solidFill>
                            <a:srgbClr val="000000"/>
                          </a:solidFill>
                        </a:rPr>
                        <a:t>Seçmeli 2</a:t>
                      </a:r>
                      <a:r>
                        <a:rPr lang="tr-TR" sz="2000" baseline="0" dirty="0" smtClean="0">
                          <a:solidFill>
                            <a:srgbClr val="000000"/>
                          </a:solidFill>
                        </a:rPr>
                        <a:t> dersi için-</a:t>
                      </a:r>
                      <a:r>
                        <a:rPr lang="tr-TR" sz="2000" b="1" baseline="0" dirty="0" smtClean="0">
                          <a:solidFill>
                            <a:srgbClr val="000000"/>
                          </a:solidFill>
                        </a:rPr>
                        <a:t>6.grup</a:t>
                      </a:r>
                      <a:endParaRPr lang="tr-TR" sz="2000" b="1"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2400" b="0" i="0" kern="1200" dirty="0" smtClean="0">
                          <a:solidFill>
                            <a:schemeClr val="dk1"/>
                          </a:solidFill>
                          <a:latin typeface="+mn-lt"/>
                          <a:ea typeface="+mn-ea"/>
                          <a:cs typeface="+mn-cs"/>
                        </a:rPr>
                        <a:t>MED4528.6-</a:t>
                      </a:r>
                      <a:r>
                        <a:rPr lang="tr-TR" sz="2400" b="0" i="0" kern="1200" dirty="0" err="1" smtClean="0">
                          <a:solidFill>
                            <a:schemeClr val="dk1"/>
                          </a:solidFill>
                          <a:latin typeface="+mn-lt"/>
                          <a:ea typeface="+mn-ea"/>
                          <a:cs typeface="+mn-cs"/>
                        </a:rPr>
                        <a:t>Medical</a:t>
                      </a:r>
                      <a:r>
                        <a:rPr lang="tr-TR" sz="2400" b="0" i="0" kern="1200" dirty="0" smtClean="0">
                          <a:solidFill>
                            <a:schemeClr val="dk1"/>
                          </a:solidFill>
                          <a:latin typeface="+mn-lt"/>
                          <a:ea typeface="+mn-ea"/>
                          <a:cs typeface="+mn-cs"/>
                        </a:rPr>
                        <a:t> </a:t>
                      </a:r>
                      <a:r>
                        <a:rPr lang="tr-TR" sz="2400" b="0" i="0" kern="1200" dirty="0" err="1" smtClean="0">
                          <a:solidFill>
                            <a:schemeClr val="dk1"/>
                          </a:solidFill>
                          <a:latin typeface="+mn-lt"/>
                          <a:ea typeface="+mn-ea"/>
                          <a:cs typeface="+mn-cs"/>
                        </a:rPr>
                        <a:t>Pharmacology</a:t>
                      </a:r>
                      <a:r>
                        <a:rPr lang="tr-TR" sz="2400" b="0" i="0" kern="1200" dirty="0" smtClean="0">
                          <a:solidFill>
                            <a:schemeClr val="dk1"/>
                          </a:solidFill>
                          <a:latin typeface="+mn-lt"/>
                          <a:ea typeface="+mn-ea"/>
                          <a:cs typeface="+mn-cs"/>
                        </a:rPr>
                        <a:t> I</a:t>
                      </a:r>
                      <a:endParaRPr lang="tr-TR" sz="2400" dirty="0" smtClean="0">
                        <a:solidFill>
                          <a:srgbClr val="000000"/>
                        </a:solidFill>
                      </a:endParaRPr>
                    </a:p>
                    <a:p>
                      <a:endParaRPr lang="tr-TR" sz="2400" dirty="0"/>
                    </a:p>
                  </a:txBody>
                  <a:tcPr/>
                </a:tc>
                <a:tc>
                  <a:txBody>
                    <a:bodyPr/>
                    <a:lstStyle/>
                    <a:p>
                      <a:pPr marL="0" indent="0">
                        <a:buNone/>
                        <a:defRPr/>
                      </a:pPr>
                      <a:r>
                        <a:rPr lang="tr-TR" sz="2000" dirty="0" smtClean="0">
                          <a:solidFill>
                            <a:srgbClr val="000000"/>
                          </a:solidFill>
                        </a:rPr>
                        <a:t>Seçmeli 2</a:t>
                      </a:r>
                      <a:r>
                        <a:rPr lang="tr-TR" sz="2000" baseline="0" dirty="0" smtClean="0">
                          <a:solidFill>
                            <a:srgbClr val="000000"/>
                          </a:solidFill>
                        </a:rPr>
                        <a:t> dersi için-7</a:t>
                      </a:r>
                      <a:r>
                        <a:rPr lang="tr-TR" sz="2000" b="1" baseline="0" dirty="0" smtClean="0">
                          <a:solidFill>
                            <a:srgbClr val="000000"/>
                          </a:solidFill>
                        </a:rPr>
                        <a:t>.grup</a:t>
                      </a:r>
                      <a:endParaRPr lang="tr-TR" sz="2000" b="1"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2400" b="0" i="0" kern="1200" dirty="0" smtClean="0">
                          <a:solidFill>
                            <a:schemeClr val="dk1"/>
                          </a:solidFill>
                          <a:latin typeface="+mn-lt"/>
                          <a:ea typeface="+mn-ea"/>
                          <a:cs typeface="+mn-cs"/>
                        </a:rPr>
                        <a:t>MED4528.7-</a:t>
                      </a:r>
                      <a:r>
                        <a:rPr lang="tr-TR" sz="2400" b="0" i="0" kern="1200" dirty="0" err="1" smtClean="0">
                          <a:solidFill>
                            <a:schemeClr val="dk1"/>
                          </a:solidFill>
                          <a:latin typeface="+mn-lt"/>
                          <a:ea typeface="+mn-ea"/>
                          <a:cs typeface="+mn-cs"/>
                        </a:rPr>
                        <a:t>Medical</a:t>
                      </a:r>
                      <a:r>
                        <a:rPr lang="tr-TR" sz="2400" b="0" i="0" kern="1200" dirty="0" smtClean="0">
                          <a:solidFill>
                            <a:schemeClr val="dk1"/>
                          </a:solidFill>
                          <a:latin typeface="+mn-lt"/>
                          <a:ea typeface="+mn-ea"/>
                          <a:cs typeface="+mn-cs"/>
                        </a:rPr>
                        <a:t> </a:t>
                      </a:r>
                      <a:r>
                        <a:rPr lang="tr-TR" sz="2400" b="0" i="0" kern="1200" dirty="0" err="1" smtClean="0">
                          <a:solidFill>
                            <a:schemeClr val="dk1"/>
                          </a:solidFill>
                          <a:latin typeface="+mn-lt"/>
                          <a:ea typeface="+mn-ea"/>
                          <a:cs typeface="+mn-cs"/>
                        </a:rPr>
                        <a:t>Pharmacology</a:t>
                      </a:r>
                      <a:r>
                        <a:rPr lang="tr-TR" sz="2400" b="0" i="0" kern="1200" dirty="0" smtClean="0">
                          <a:solidFill>
                            <a:schemeClr val="dk1"/>
                          </a:solidFill>
                          <a:latin typeface="+mn-lt"/>
                          <a:ea typeface="+mn-ea"/>
                          <a:cs typeface="+mn-cs"/>
                        </a:rPr>
                        <a:t> I</a:t>
                      </a:r>
                      <a:endParaRPr lang="tr-TR" sz="2400"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2400" dirty="0" smtClean="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solidFill>
                            <a:srgbClr val="000000"/>
                          </a:solidFill>
                        </a:rPr>
                        <a:t>Seçmeli 2</a:t>
                      </a:r>
                      <a:r>
                        <a:rPr lang="tr-TR" sz="2000" baseline="0" dirty="0" smtClean="0">
                          <a:solidFill>
                            <a:srgbClr val="000000"/>
                          </a:solidFill>
                        </a:rPr>
                        <a:t> dersi için-8</a:t>
                      </a:r>
                      <a:r>
                        <a:rPr lang="tr-TR" sz="2000" b="1" baseline="0" dirty="0" smtClean="0">
                          <a:solidFill>
                            <a:srgbClr val="000000"/>
                          </a:solidFill>
                        </a:rPr>
                        <a:t>.grup</a:t>
                      </a:r>
                      <a:endParaRPr lang="tr-TR" sz="2000" b="1"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2400" b="0" i="0" kern="1200" dirty="0" smtClean="0">
                          <a:solidFill>
                            <a:schemeClr val="dk1"/>
                          </a:solidFill>
                          <a:latin typeface="+mn-lt"/>
                          <a:ea typeface="+mn-ea"/>
                          <a:cs typeface="+mn-cs"/>
                        </a:rPr>
                        <a:t>MED4528.8-</a:t>
                      </a:r>
                      <a:r>
                        <a:rPr lang="tr-TR" sz="2400" b="0" i="0" kern="1200" dirty="0" err="1" smtClean="0">
                          <a:solidFill>
                            <a:schemeClr val="dk1"/>
                          </a:solidFill>
                          <a:latin typeface="+mn-lt"/>
                          <a:ea typeface="+mn-ea"/>
                          <a:cs typeface="+mn-cs"/>
                        </a:rPr>
                        <a:t>Medical</a:t>
                      </a:r>
                      <a:r>
                        <a:rPr lang="tr-TR" sz="2400" b="0" i="0" kern="1200" dirty="0" smtClean="0">
                          <a:solidFill>
                            <a:schemeClr val="dk1"/>
                          </a:solidFill>
                          <a:latin typeface="+mn-lt"/>
                          <a:ea typeface="+mn-ea"/>
                          <a:cs typeface="+mn-cs"/>
                        </a:rPr>
                        <a:t> </a:t>
                      </a:r>
                      <a:r>
                        <a:rPr lang="tr-TR" sz="2400" b="0" i="0" kern="1200" dirty="0" err="1" smtClean="0">
                          <a:solidFill>
                            <a:schemeClr val="dk1"/>
                          </a:solidFill>
                          <a:latin typeface="+mn-lt"/>
                          <a:ea typeface="+mn-ea"/>
                          <a:cs typeface="+mn-cs"/>
                        </a:rPr>
                        <a:t>Pharmacology</a:t>
                      </a:r>
                      <a:r>
                        <a:rPr lang="tr-TR" sz="2400" b="0" i="0" kern="1200" dirty="0" smtClean="0">
                          <a:solidFill>
                            <a:schemeClr val="dk1"/>
                          </a:solidFill>
                          <a:latin typeface="+mn-lt"/>
                          <a:ea typeface="+mn-ea"/>
                          <a:cs typeface="+mn-cs"/>
                        </a:rPr>
                        <a:t> I</a:t>
                      </a:r>
                      <a:endParaRPr lang="tr-TR" sz="2400" dirty="0" smtClean="0">
                        <a:solidFill>
                          <a:srgbClr val="000000"/>
                        </a:solidFill>
                      </a:endParaRPr>
                    </a:p>
                    <a:p>
                      <a:endParaRPr lang="tr-TR" sz="2400" dirty="0"/>
                    </a:p>
                  </a:txBody>
                  <a:tcPr/>
                </a:tc>
              </a:tr>
            </a:tbl>
          </a:graphicData>
        </a:graphic>
      </p:graphicFrame>
    </p:spTree>
    <p:extLst>
      <p:ext uri="{BB962C8B-B14F-4D97-AF65-F5344CB8AC3E}">
        <p14:creationId xmlns="" xmlns:p14="http://schemas.microsoft.com/office/powerpoint/2010/main" val="515864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Unvan 1"/>
          <p:cNvSpPr>
            <a:spLocks noGrp="1"/>
          </p:cNvSpPr>
          <p:nvPr>
            <p:ph type="title"/>
          </p:nvPr>
        </p:nvSpPr>
        <p:spPr>
          <a:xfrm>
            <a:off x="838200" y="365126"/>
            <a:ext cx="10515600" cy="619612"/>
          </a:xfrm>
        </p:spPr>
        <p:txBody>
          <a:bodyPr>
            <a:normAutofit fontScale="90000"/>
          </a:bodyPr>
          <a:lstStyle/>
          <a:p>
            <a:pPr eaLnBrk="1" hangingPunct="1"/>
            <a:r>
              <a:rPr lang="tr-TR" altLang="tr-TR" sz="2200" dirty="0" smtClean="0"/>
              <a:t>        </a:t>
            </a:r>
            <a:r>
              <a:rPr lang="tr-TR" altLang="tr-TR" sz="2800" b="1" dirty="0" smtClean="0"/>
              <a:t>Seçmeli </a:t>
            </a:r>
            <a:r>
              <a:rPr lang="tr-TR" altLang="tr-TR" sz="2800" b="1" dirty="0"/>
              <a:t>ders havuzundan almak istediğiniz dersi ekleye tıklayınız.</a:t>
            </a:r>
            <a:r>
              <a:rPr lang="tr-TR" altLang="tr-TR" sz="2400" b="1" dirty="0"/>
              <a:t/>
            </a:r>
            <a:br>
              <a:rPr lang="tr-TR" altLang="tr-TR" sz="2400" b="1" dirty="0"/>
            </a:br>
            <a:endParaRPr lang="tr-TR" altLang="tr-TR" sz="2000" b="1" dirty="0"/>
          </a:p>
        </p:txBody>
      </p:sp>
      <p:graphicFrame>
        <p:nvGraphicFramePr>
          <p:cNvPr id="2" name="İçerik Yer Tutucusu 1"/>
          <p:cNvGraphicFramePr>
            <a:graphicFrameLocks noGrp="1"/>
          </p:cNvGraphicFramePr>
          <p:nvPr>
            <p:ph idx="1"/>
            <p:extLst>
              <p:ext uri="{D42A27DB-BD31-4B8C-83A1-F6EECF244321}">
                <p14:modId xmlns="" xmlns:p14="http://schemas.microsoft.com/office/powerpoint/2010/main" val="3226537797"/>
              </p:ext>
            </p:extLst>
          </p:nvPr>
        </p:nvGraphicFramePr>
        <p:xfrm>
          <a:off x="603433" y="2321166"/>
          <a:ext cx="10172419" cy="4412332"/>
        </p:xfrm>
        <a:graphic>
          <a:graphicData uri="http://schemas.openxmlformats.org/drawingml/2006/table">
            <a:tbl>
              <a:tblPr/>
              <a:tblGrid>
                <a:gridCol w="546903"/>
                <a:gridCol w="909160"/>
                <a:gridCol w="5817759"/>
                <a:gridCol w="628941"/>
                <a:gridCol w="628941"/>
                <a:gridCol w="875048"/>
                <a:gridCol w="765667"/>
              </a:tblGrid>
              <a:tr h="316489">
                <a:tc gridSpan="7">
                  <a:txBody>
                    <a:bodyPr/>
                    <a:lstStyle/>
                    <a:p>
                      <a:pPr algn="ctr" fontAlgn="ctr"/>
                      <a:r>
                        <a:rPr lang="tr-TR" sz="2800" b="1" i="0" u="none" strike="noStrike" dirty="0">
                          <a:solidFill>
                            <a:srgbClr val="000000"/>
                          </a:solidFill>
                          <a:effectLst/>
                          <a:latin typeface="Calibri"/>
                        </a:rPr>
                        <a:t>P2-E1,2: 4 / E3,4: 5. YARIYIL</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16489">
                <a:tc>
                  <a:txBody>
                    <a:bodyPr/>
                    <a:lstStyle/>
                    <a:p>
                      <a:pPr algn="l" fontAlgn="ctr"/>
                      <a:r>
                        <a:rPr lang="tr-TR" sz="1800" b="1" i="0" u="none" strike="noStrike" dirty="0">
                          <a:solidFill>
                            <a:srgbClr val="000000"/>
                          </a:solidFill>
                          <a:effectLst/>
                          <a:latin typeface="Calibri"/>
                        </a:rPr>
                        <a:t>No</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800" b="1" i="0" u="none" strike="noStrike">
                          <a:solidFill>
                            <a:srgbClr val="000000"/>
                          </a:solidFill>
                          <a:effectLst/>
                          <a:latin typeface="Calibri"/>
                        </a:rPr>
                        <a:t>Ders Kodu</a:t>
                      </a:r>
                    </a:p>
                  </a:txBody>
                  <a:tcPr marL="9525" marR="9525" marT="9525" marB="0" anchor="ctr">
                    <a:lnL w="6350" cap="flat" cmpd="sng" algn="ctr">
                      <a:solidFill>
                        <a:srgbClr val="000000"/>
                      </a:solidFill>
                      <a:prstDash val="dot"/>
                      <a:round/>
                      <a:headEnd type="none" w="med" len="med"/>
                      <a:tailEnd type="none" w="med" len="med"/>
                    </a:lnL>
                  </a:tcPr>
                </a:tc>
                <a:tc>
                  <a:txBody>
                    <a:bodyPr/>
                    <a:lstStyle/>
                    <a:p>
                      <a:pPr algn="l" fontAlgn="ctr"/>
                      <a:r>
                        <a:rPr lang="tr-TR" sz="1800" b="1" i="0" u="none" strike="noStrike" dirty="0">
                          <a:solidFill>
                            <a:srgbClr val="000000"/>
                          </a:solidFill>
                          <a:effectLst/>
                          <a:latin typeface="Calibri"/>
                        </a:rPr>
                        <a:t>Ders Adı</a:t>
                      </a:r>
                    </a:p>
                  </a:txBody>
                  <a:tcPr marL="9525" marR="9525" marT="9525" marB="0" anchor="ctr"/>
                </a:tc>
                <a:tc>
                  <a:txBody>
                    <a:bodyPr/>
                    <a:lstStyle/>
                    <a:p>
                      <a:pPr algn="ctr" fontAlgn="ctr"/>
                      <a:r>
                        <a:rPr lang="tr-TR" sz="1800" b="1" i="0" u="none" strike="noStrike">
                          <a:solidFill>
                            <a:srgbClr val="000000"/>
                          </a:solidFill>
                          <a:effectLst/>
                          <a:latin typeface="Calibri"/>
                        </a:rPr>
                        <a:t>T</a:t>
                      </a:r>
                    </a:p>
                  </a:txBody>
                  <a:tcPr marL="9525" marR="9525" marT="9525" marB="0" anchor="ctr"/>
                </a:tc>
                <a:tc>
                  <a:txBody>
                    <a:bodyPr/>
                    <a:lstStyle/>
                    <a:p>
                      <a:pPr algn="ctr" fontAlgn="ctr"/>
                      <a:r>
                        <a:rPr lang="tr-TR" sz="1800" b="1" i="0" u="none" strike="noStrike">
                          <a:solidFill>
                            <a:srgbClr val="000000"/>
                          </a:solidFill>
                          <a:effectLst/>
                          <a:latin typeface="Calibri"/>
                        </a:rPr>
                        <a:t>U</a:t>
                      </a:r>
                    </a:p>
                  </a:txBody>
                  <a:tcPr marL="9525" marR="9525" marT="9525" marB="0" anchor="ctr"/>
                </a:tc>
                <a:tc>
                  <a:txBody>
                    <a:bodyPr/>
                    <a:lstStyle/>
                    <a:p>
                      <a:pPr algn="ctr" fontAlgn="ctr"/>
                      <a:r>
                        <a:rPr lang="tr-TR" sz="1800" b="1" i="0" u="none" strike="noStrike">
                          <a:solidFill>
                            <a:srgbClr val="000000"/>
                          </a:solidFill>
                          <a:effectLst/>
                          <a:latin typeface="Calibri"/>
                        </a:rPr>
                        <a:t>Kredi</a:t>
                      </a:r>
                    </a:p>
                  </a:txBody>
                  <a:tcPr marL="9525" marR="9525" marT="9525" marB="0" anchor="ctr"/>
                </a:tc>
                <a:tc>
                  <a:txBody>
                    <a:bodyPr/>
                    <a:lstStyle/>
                    <a:p>
                      <a:pPr algn="ctr" fontAlgn="ctr"/>
                      <a:r>
                        <a:rPr lang="tr-TR" sz="1800" b="1" i="0" u="none" strike="noStrike">
                          <a:solidFill>
                            <a:srgbClr val="000000"/>
                          </a:solidFill>
                          <a:effectLst/>
                          <a:latin typeface="Calibri"/>
                        </a:rPr>
                        <a:t>ECTS</a:t>
                      </a:r>
                    </a:p>
                  </a:txBody>
                  <a:tcPr marL="9525" marR="9525" marT="9525" marB="0" anchor="ctr"/>
                </a:tc>
              </a:tr>
              <a:tr h="316489">
                <a:tc>
                  <a:txBody>
                    <a:bodyPr/>
                    <a:lstStyle/>
                    <a:p>
                      <a:pPr algn="l" fontAlgn="ctr"/>
                      <a:r>
                        <a:rPr lang="tr-TR" sz="1400" b="0" i="0" u="none" strike="noStrike">
                          <a:solidFill>
                            <a:srgbClr val="000000"/>
                          </a:solidFill>
                          <a:effectLst/>
                          <a:latin typeface="Calibri"/>
                        </a:rPr>
                        <a:t>1</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dirty="0">
                          <a:solidFill>
                            <a:srgbClr val="000000"/>
                          </a:solidFill>
                          <a:effectLst/>
                          <a:latin typeface="Calibri"/>
                        </a:rPr>
                        <a:t>MED4500</a:t>
                      </a:r>
                    </a:p>
                  </a:txBody>
                  <a:tcPr marL="9525" marR="9525" marT="9525" marB="0" anchor="ctr">
                    <a:lnL w="6350" cap="flat" cmpd="sng" algn="ctr">
                      <a:solidFill>
                        <a:srgbClr val="000000"/>
                      </a:solidFill>
                      <a:prstDash val="dot"/>
                      <a:round/>
                      <a:headEnd type="none" w="med" len="med"/>
                      <a:tailEnd type="none" w="med" len="med"/>
                    </a:lnL>
                  </a:tcPr>
                </a:tc>
                <a:tc>
                  <a:txBody>
                    <a:bodyPr/>
                    <a:lstStyle/>
                    <a:p>
                      <a:pPr algn="l" fontAlgn="ctr"/>
                      <a:r>
                        <a:rPr lang="tr-TR" sz="1400" b="0" i="0" u="none" strike="noStrike">
                          <a:solidFill>
                            <a:srgbClr val="000000"/>
                          </a:solidFill>
                          <a:effectLst/>
                          <a:latin typeface="Calibri"/>
                        </a:rPr>
                        <a:t>Anatomy I</a:t>
                      </a:r>
                    </a:p>
                  </a:txBody>
                  <a:tcPr marL="9525" marR="9525" marT="9525" marB="0" anchor="ctr"/>
                </a:tc>
                <a:tc>
                  <a:txBody>
                    <a:bodyPr/>
                    <a:lstStyle/>
                    <a:p>
                      <a:pPr algn="ctr" fontAlgn="ctr"/>
                      <a:r>
                        <a:rPr lang="tr-TR" sz="1400" b="0" i="0" u="none" strike="noStrike">
                          <a:solidFill>
                            <a:srgbClr val="000000"/>
                          </a:solidFill>
                          <a:effectLst/>
                          <a:latin typeface="Calibri"/>
                        </a:rPr>
                        <a:t>15</a:t>
                      </a:r>
                    </a:p>
                  </a:txBody>
                  <a:tcPr marL="9525" marR="9525" marT="9525" marB="0" anchor="ctr"/>
                </a:tc>
                <a:tc>
                  <a:txBody>
                    <a:bodyPr/>
                    <a:lstStyle/>
                    <a:p>
                      <a:pPr algn="ctr" fontAlgn="ctr"/>
                      <a:r>
                        <a:rPr lang="tr-TR" sz="1400" b="0" i="0" u="none" strike="noStrike">
                          <a:solidFill>
                            <a:srgbClr val="000000"/>
                          </a:solidFill>
                          <a:effectLst/>
                          <a:latin typeface="Calibri"/>
                        </a:rPr>
                        <a:t>75</a:t>
                      </a:r>
                    </a:p>
                  </a:txBody>
                  <a:tcPr marL="9525" marR="9525" marT="9525" marB="0" anchor="ctr"/>
                </a:tc>
                <a:tc>
                  <a:txBody>
                    <a:bodyPr/>
                    <a:lstStyle/>
                    <a:p>
                      <a:pPr algn="ctr" fontAlgn="ctr"/>
                      <a:r>
                        <a:rPr lang="tr-TR" sz="1400" b="0" i="0" u="none" strike="noStrike">
                          <a:solidFill>
                            <a:srgbClr val="000000"/>
                          </a:solidFill>
                          <a:effectLst/>
                          <a:latin typeface="Calibri"/>
                        </a:rPr>
                        <a:t>3</a:t>
                      </a:r>
                    </a:p>
                  </a:txBody>
                  <a:tcPr marL="9525" marR="9525" marT="9525" marB="0" anchor="ctr"/>
                </a:tc>
                <a:tc>
                  <a:txBody>
                    <a:bodyPr/>
                    <a:lstStyle/>
                    <a:p>
                      <a:pPr algn="ctr" fontAlgn="ctr"/>
                      <a:r>
                        <a:rPr lang="tr-TR" sz="1400" b="0" i="0" u="none" strike="noStrike">
                          <a:solidFill>
                            <a:srgbClr val="000000"/>
                          </a:solidFill>
                          <a:effectLst/>
                          <a:latin typeface="Calibri"/>
                        </a:rPr>
                        <a:t>3</a:t>
                      </a:r>
                    </a:p>
                  </a:txBody>
                  <a:tcPr marL="9525" marR="9525" marT="9525" marB="0" anchor="ctr"/>
                </a:tc>
              </a:tr>
              <a:tr h="316489">
                <a:tc>
                  <a:txBody>
                    <a:bodyPr/>
                    <a:lstStyle/>
                    <a:p>
                      <a:pPr algn="l" fontAlgn="ctr"/>
                      <a:r>
                        <a:rPr lang="tr-TR" sz="1400" b="0" i="0" u="none" strike="noStrike">
                          <a:solidFill>
                            <a:srgbClr val="000000"/>
                          </a:solidFill>
                          <a:effectLst/>
                          <a:latin typeface="Calibri"/>
                        </a:rPr>
                        <a:t>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dirty="0">
                          <a:solidFill>
                            <a:srgbClr val="000000"/>
                          </a:solidFill>
                          <a:effectLst/>
                          <a:latin typeface="Calibri"/>
                        </a:rPr>
                        <a:t>MED4501</a:t>
                      </a:r>
                    </a:p>
                  </a:txBody>
                  <a:tcPr marL="9525" marR="9525" marT="9525" marB="0" anchor="ctr">
                    <a:lnL w="6350" cap="flat" cmpd="sng" algn="ctr">
                      <a:solidFill>
                        <a:srgbClr val="000000"/>
                      </a:solidFill>
                      <a:prstDash val="dot"/>
                      <a:round/>
                      <a:headEnd type="none" w="med" len="med"/>
                      <a:tailEnd type="none" w="med" len="med"/>
                    </a:lnL>
                  </a:tcPr>
                </a:tc>
                <a:tc>
                  <a:txBody>
                    <a:bodyPr/>
                    <a:lstStyle/>
                    <a:p>
                      <a:pPr algn="l" fontAlgn="ctr"/>
                      <a:r>
                        <a:rPr lang="tr-TR" sz="1400" b="0" i="0" u="none" strike="noStrike" dirty="0" err="1">
                          <a:solidFill>
                            <a:srgbClr val="000000"/>
                          </a:solidFill>
                          <a:effectLst/>
                          <a:latin typeface="Calibri"/>
                        </a:rPr>
                        <a:t>Anesthesiology</a:t>
                      </a:r>
                      <a:r>
                        <a:rPr lang="tr-TR" sz="1400" b="0" i="0" u="none" strike="noStrike" dirty="0">
                          <a:solidFill>
                            <a:srgbClr val="000000"/>
                          </a:solidFill>
                          <a:effectLst/>
                          <a:latin typeface="Calibri"/>
                        </a:rPr>
                        <a:t> </a:t>
                      </a:r>
                      <a:r>
                        <a:rPr lang="tr-TR" sz="1400" b="0" i="0" u="none" strike="noStrike" dirty="0" err="1">
                          <a:solidFill>
                            <a:srgbClr val="000000"/>
                          </a:solidFill>
                          <a:effectLst/>
                          <a:latin typeface="Calibri"/>
                        </a:rPr>
                        <a:t>and</a:t>
                      </a:r>
                      <a:r>
                        <a:rPr lang="tr-TR" sz="1400" b="0" i="0" u="none" strike="noStrike" dirty="0">
                          <a:solidFill>
                            <a:srgbClr val="000000"/>
                          </a:solidFill>
                          <a:effectLst/>
                          <a:latin typeface="Calibri"/>
                        </a:rPr>
                        <a:t> </a:t>
                      </a:r>
                      <a:r>
                        <a:rPr lang="tr-TR" sz="1400" b="0" i="0" u="none" strike="noStrike" dirty="0" err="1">
                          <a:solidFill>
                            <a:srgbClr val="000000"/>
                          </a:solidFill>
                          <a:effectLst/>
                          <a:latin typeface="Calibri"/>
                        </a:rPr>
                        <a:t>Reanimation</a:t>
                      </a:r>
                      <a:r>
                        <a:rPr lang="tr-TR" sz="1400" b="0" i="0" u="none" strike="noStrike" dirty="0">
                          <a:solidFill>
                            <a:srgbClr val="000000"/>
                          </a:solidFill>
                          <a:effectLst/>
                          <a:latin typeface="Calibri"/>
                        </a:rPr>
                        <a:t> I</a:t>
                      </a:r>
                    </a:p>
                  </a:txBody>
                  <a:tcPr marL="9525" marR="9525" marT="9525" marB="0" anchor="ctr"/>
                </a:tc>
                <a:tc>
                  <a:txBody>
                    <a:bodyPr/>
                    <a:lstStyle/>
                    <a:p>
                      <a:pPr algn="ctr" fontAlgn="ctr"/>
                      <a:r>
                        <a:rPr lang="tr-TR" sz="1400" b="0" i="0" u="none" strike="noStrike">
                          <a:solidFill>
                            <a:srgbClr val="000000"/>
                          </a:solidFill>
                          <a:effectLst/>
                          <a:latin typeface="Calibri"/>
                        </a:rPr>
                        <a:t>15</a:t>
                      </a:r>
                    </a:p>
                  </a:txBody>
                  <a:tcPr marL="9525" marR="9525" marT="9525" marB="0" anchor="ctr"/>
                </a:tc>
                <a:tc>
                  <a:txBody>
                    <a:bodyPr/>
                    <a:lstStyle/>
                    <a:p>
                      <a:pPr algn="ctr" fontAlgn="ctr"/>
                      <a:r>
                        <a:rPr lang="tr-TR" sz="1400" b="0" i="0" u="none" strike="noStrike">
                          <a:solidFill>
                            <a:srgbClr val="000000"/>
                          </a:solidFill>
                          <a:effectLst/>
                          <a:latin typeface="Calibri"/>
                        </a:rPr>
                        <a:t>75</a:t>
                      </a:r>
                    </a:p>
                  </a:txBody>
                  <a:tcPr marL="9525" marR="9525" marT="9525" marB="0" anchor="ctr"/>
                </a:tc>
                <a:tc>
                  <a:txBody>
                    <a:bodyPr/>
                    <a:lstStyle/>
                    <a:p>
                      <a:pPr algn="ctr" fontAlgn="ctr"/>
                      <a:r>
                        <a:rPr lang="tr-TR" sz="1400" b="0" i="0" u="none" strike="noStrike">
                          <a:solidFill>
                            <a:srgbClr val="000000"/>
                          </a:solidFill>
                          <a:effectLst/>
                          <a:latin typeface="Calibri"/>
                        </a:rPr>
                        <a:t>3</a:t>
                      </a:r>
                    </a:p>
                  </a:txBody>
                  <a:tcPr marL="9525" marR="9525" marT="9525" marB="0" anchor="ctr"/>
                </a:tc>
                <a:tc>
                  <a:txBody>
                    <a:bodyPr/>
                    <a:lstStyle/>
                    <a:p>
                      <a:pPr algn="ctr" fontAlgn="ctr"/>
                      <a:r>
                        <a:rPr lang="tr-TR" sz="1400" b="0" i="0" u="none" strike="noStrike">
                          <a:solidFill>
                            <a:srgbClr val="000000"/>
                          </a:solidFill>
                          <a:effectLst/>
                          <a:latin typeface="Calibri"/>
                        </a:rPr>
                        <a:t>3</a:t>
                      </a:r>
                    </a:p>
                  </a:txBody>
                  <a:tcPr marL="9525" marR="9525" marT="9525" marB="0" anchor="ctr"/>
                </a:tc>
              </a:tr>
              <a:tr h="316489">
                <a:tc>
                  <a:txBody>
                    <a:bodyPr/>
                    <a:lstStyle/>
                    <a:p>
                      <a:pPr algn="l"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MED4502</a:t>
                      </a:r>
                    </a:p>
                  </a:txBody>
                  <a:tcPr marL="9525" marR="9525" marT="9525" marB="0" anchor="ctr">
                    <a:lnL w="6350" cap="flat" cmpd="sng" algn="ctr">
                      <a:solidFill>
                        <a:srgbClr val="000000"/>
                      </a:solidFill>
                      <a:prstDash val="dot"/>
                      <a:round/>
                      <a:headEnd type="none" w="med" len="med"/>
                      <a:tailEnd type="none" w="med" len="med"/>
                    </a:lnL>
                  </a:tcPr>
                </a:tc>
                <a:tc>
                  <a:txBody>
                    <a:bodyPr/>
                    <a:lstStyle/>
                    <a:p>
                      <a:pPr algn="l" fontAlgn="ctr"/>
                      <a:r>
                        <a:rPr lang="tr-TR" sz="1400" b="0" i="0" u="none" strike="noStrike" dirty="0" err="1">
                          <a:solidFill>
                            <a:srgbClr val="000000"/>
                          </a:solidFill>
                          <a:effectLst/>
                          <a:latin typeface="Calibri"/>
                        </a:rPr>
                        <a:t>Biophysics</a:t>
                      </a:r>
                      <a:r>
                        <a:rPr lang="tr-TR" sz="1400" b="0" i="0" u="none" strike="noStrike" dirty="0">
                          <a:solidFill>
                            <a:srgbClr val="000000"/>
                          </a:solidFill>
                          <a:effectLst/>
                          <a:latin typeface="Calibri"/>
                        </a:rPr>
                        <a:t> I</a:t>
                      </a:r>
                    </a:p>
                  </a:txBody>
                  <a:tcPr marL="9525" marR="9525" marT="9525" marB="0" anchor="ctr"/>
                </a:tc>
                <a:tc>
                  <a:txBody>
                    <a:bodyPr/>
                    <a:lstStyle/>
                    <a:p>
                      <a:pPr algn="ctr" fontAlgn="ctr"/>
                      <a:r>
                        <a:rPr lang="tr-TR" sz="1400" b="0" i="0" u="none" strike="noStrike">
                          <a:solidFill>
                            <a:srgbClr val="000000"/>
                          </a:solidFill>
                          <a:effectLst/>
                          <a:latin typeface="Calibri"/>
                        </a:rPr>
                        <a:t>15</a:t>
                      </a:r>
                    </a:p>
                  </a:txBody>
                  <a:tcPr marL="9525" marR="9525" marT="9525" marB="0" anchor="ctr"/>
                </a:tc>
                <a:tc>
                  <a:txBody>
                    <a:bodyPr/>
                    <a:lstStyle/>
                    <a:p>
                      <a:pPr algn="ctr" fontAlgn="ctr"/>
                      <a:r>
                        <a:rPr lang="tr-TR" sz="1400" b="0" i="0" u="none" strike="noStrike">
                          <a:solidFill>
                            <a:srgbClr val="000000"/>
                          </a:solidFill>
                          <a:effectLst/>
                          <a:latin typeface="Calibri"/>
                        </a:rPr>
                        <a:t>75</a:t>
                      </a:r>
                    </a:p>
                  </a:txBody>
                  <a:tcPr marL="9525" marR="9525" marT="9525" marB="0" anchor="ctr"/>
                </a:tc>
                <a:tc>
                  <a:txBody>
                    <a:bodyPr/>
                    <a:lstStyle/>
                    <a:p>
                      <a:pPr algn="ctr" fontAlgn="ctr"/>
                      <a:r>
                        <a:rPr lang="tr-TR" sz="1400" b="0" i="0" u="none" strike="noStrike">
                          <a:solidFill>
                            <a:srgbClr val="000000"/>
                          </a:solidFill>
                          <a:effectLst/>
                          <a:latin typeface="Calibri"/>
                        </a:rPr>
                        <a:t>3</a:t>
                      </a:r>
                    </a:p>
                  </a:txBody>
                  <a:tcPr marL="9525" marR="9525" marT="9525" marB="0" anchor="ctr"/>
                </a:tc>
                <a:tc>
                  <a:txBody>
                    <a:bodyPr/>
                    <a:lstStyle/>
                    <a:p>
                      <a:pPr algn="ctr" fontAlgn="ctr"/>
                      <a:r>
                        <a:rPr lang="tr-TR" sz="1400" b="0" i="0" u="none" strike="noStrike">
                          <a:solidFill>
                            <a:srgbClr val="000000"/>
                          </a:solidFill>
                          <a:effectLst/>
                          <a:latin typeface="Calibri"/>
                        </a:rPr>
                        <a:t>3</a:t>
                      </a:r>
                    </a:p>
                  </a:txBody>
                  <a:tcPr marL="9525" marR="9525" marT="9525" marB="0" anchor="ctr"/>
                </a:tc>
              </a:tr>
              <a:tr h="256206">
                <a:tc>
                  <a:txBody>
                    <a:bodyPr/>
                    <a:lstStyle/>
                    <a:p>
                      <a:pPr algn="l" fontAlgn="ctr"/>
                      <a:r>
                        <a:rPr lang="tr-TR" sz="1400" b="0" i="0" u="none" strike="noStrike">
                          <a:solidFill>
                            <a:srgbClr val="000000"/>
                          </a:solidFill>
                          <a:effectLst/>
                          <a:latin typeface="Calibri"/>
                        </a:rPr>
                        <a:t>4</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MED4503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B w="6350" cap="flat" cmpd="sng" algn="ctr">
                      <a:solidFill>
                        <a:srgbClr val="000000"/>
                      </a:solidFill>
                      <a:prstDash val="dot"/>
                      <a:round/>
                      <a:headEnd type="none" w="med" len="med"/>
                      <a:tailEnd type="none" w="med" len="med"/>
                    </a:lnB>
                  </a:tcPr>
                </a:tc>
                <a:tc>
                  <a:txBody>
                    <a:bodyPr/>
                    <a:lstStyle/>
                    <a:p>
                      <a:pPr algn="l" fontAlgn="ctr"/>
                      <a:r>
                        <a:rPr lang="en-US" sz="1400" b="0" i="0" u="none" strike="noStrike">
                          <a:solidFill>
                            <a:srgbClr val="000000"/>
                          </a:solidFill>
                          <a:effectLst/>
                          <a:latin typeface="Calibri"/>
                        </a:rPr>
                        <a:t>Biostatistics and Medical Informatics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B w="6350" cap="flat" cmpd="sng" algn="ctr">
                      <a:solidFill>
                        <a:srgbClr val="000000"/>
                      </a:solidFill>
                      <a:prstDash val="dot"/>
                      <a:round/>
                      <a:headEnd type="none" w="med" len="med"/>
                      <a:tailEnd type="none" w="med" len="med"/>
                    </a:lnB>
                  </a:tcPr>
                </a:tc>
              </a:tr>
              <a:tr h="256206">
                <a:tc>
                  <a:txBody>
                    <a:bodyPr/>
                    <a:lstStyle/>
                    <a:p>
                      <a:pPr algn="l" fontAlgn="ctr"/>
                      <a:r>
                        <a:rPr lang="tr-TR" sz="1400" b="0" i="0" u="none" strike="noStrike">
                          <a:solidFill>
                            <a:srgbClr val="000000"/>
                          </a:solidFill>
                          <a:effectLst/>
                          <a:latin typeface="Calibri"/>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MED4504</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Cardiology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56206">
                <a:tc>
                  <a:txBody>
                    <a:bodyPr/>
                    <a:lstStyle/>
                    <a:p>
                      <a:pPr algn="l" fontAlgn="ctr"/>
                      <a:r>
                        <a:rPr lang="tr-TR" sz="1400" b="0" i="0" u="none" strike="noStrike">
                          <a:solidFill>
                            <a:srgbClr val="000000"/>
                          </a:solidFill>
                          <a:effectLst/>
                          <a:latin typeface="Calibri"/>
                        </a:rPr>
                        <a:t>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MED4506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dirty="0" err="1">
                          <a:solidFill>
                            <a:srgbClr val="000000"/>
                          </a:solidFill>
                          <a:effectLst/>
                          <a:latin typeface="Calibri"/>
                        </a:rPr>
                        <a:t>Cardiovascular</a:t>
                      </a:r>
                      <a:r>
                        <a:rPr lang="tr-TR" sz="1400" b="0" i="0" u="none" strike="noStrike" dirty="0">
                          <a:solidFill>
                            <a:srgbClr val="000000"/>
                          </a:solidFill>
                          <a:effectLst/>
                          <a:latin typeface="Calibri"/>
                        </a:rPr>
                        <a:t> </a:t>
                      </a:r>
                      <a:r>
                        <a:rPr lang="tr-TR" sz="1400" b="0" i="0" u="none" strike="noStrike" dirty="0" err="1">
                          <a:solidFill>
                            <a:srgbClr val="000000"/>
                          </a:solidFill>
                          <a:effectLst/>
                          <a:latin typeface="Calibri"/>
                        </a:rPr>
                        <a:t>Surgery</a:t>
                      </a:r>
                      <a:r>
                        <a:rPr lang="tr-TR" sz="1400" b="0" i="0" u="none" strike="noStrike" dirty="0">
                          <a:solidFill>
                            <a:srgbClr val="000000"/>
                          </a:solidFill>
                          <a:effectLst/>
                          <a:latin typeface="Calibri"/>
                        </a:rPr>
                        <a:t>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56206">
                <a:tc>
                  <a:txBody>
                    <a:bodyPr/>
                    <a:lstStyle/>
                    <a:p>
                      <a:pPr algn="l" fontAlgn="ctr"/>
                      <a:r>
                        <a:rPr lang="tr-TR" sz="1400" b="0" i="0" u="none" strike="noStrike">
                          <a:solidFill>
                            <a:srgbClr val="000000"/>
                          </a:solidFill>
                          <a:effectLst/>
                          <a:latin typeface="Calibri"/>
                        </a:rPr>
                        <a:t>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MED4507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400" b="0" i="0" u="none" strike="noStrike" dirty="0">
                          <a:solidFill>
                            <a:srgbClr val="000000"/>
                          </a:solidFill>
                          <a:effectLst/>
                          <a:latin typeface="Calibri"/>
                        </a:rPr>
                        <a:t>Child and Adolescent Psychiatry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52128">
                <a:tc>
                  <a:txBody>
                    <a:bodyPr/>
                    <a:lstStyle/>
                    <a:p>
                      <a:pPr algn="l" fontAlgn="ctr"/>
                      <a:r>
                        <a:rPr lang="tr-TR" sz="1400" b="0" i="0" u="none" strike="noStrike">
                          <a:solidFill>
                            <a:srgbClr val="000000"/>
                          </a:solidFill>
                          <a:effectLst/>
                          <a:latin typeface="Calibri"/>
                        </a:rPr>
                        <a:t>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MED4508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dirty="0" err="1">
                          <a:solidFill>
                            <a:srgbClr val="000000"/>
                          </a:solidFill>
                          <a:effectLst/>
                          <a:latin typeface="Calibri"/>
                        </a:rPr>
                        <a:t>Dermatology</a:t>
                      </a:r>
                      <a:r>
                        <a:rPr lang="tr-TR" sz="1400" b="0" i="0" u="none" strike="noStrike" dirty="0">
                          <a:solidFill>
                            <a:srgbClr val="000000"/>
                          </a:solidFill>
                          <a:effectLst/>
                          <a:latin typeface="Calibri"/>
                        </a:rPr>
                        <a:t>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56206">
                <a:tc>
                  <a:txBody>
                    <a:bodyPr/>
                    <a:lstStyle/>
                    <a:p>
                      <a:pPr algn="l" fontAlgn="ctr"/>
                      <a:r>
                        <a:rPr lang="tr-TR" sz="1400" b="0" i="0" u="none" strike="noStrike">
                          <a:solidFill>
                            <a:srgbClr val="000000"/>
                          </a:solidFill>
                          <a:effectLst/>
                          <a:latin typeface="Calibri"/>
                        </a:rPr>
                        <a:t>9</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MED4509</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dirty="0" err="1">
                          <a:solidFill>
                            <a:srgbClr val="000000"/>
                          </a:solidFill>
                          <a:effectLst/>
                          <a:latin typeface="Calibri"/>
                        </a:rPr>
                        <a:t>Emergency</a:t>
                      </a:r>
                      <a:r>
                        <a:rPr lang="tr-TR" sz="1400" b="0" i="0" u="none" strike="noStrike" dirty="0">
                          <a:solidFill>
                            <a:srgbClr val="000000"/>
                          </a:solidFill>
                          <a:effectLst/>
                          <a:latin typeface="Calibri"/>
                        </a:rPr>
                        <a:t> </a:t>
                      </a:r>
                      <a:r>
                        <a:rPr lang="tr-TR" sz="1400" b="0" i="0" u="none" strike="noStrike" dirty="0" err="1">
                          <a:solidFill>
                            <a:srgbClr val="000000"/>
                          </a:solidFill>
                          <a:effectLst/>
                          <a:latin typeface="Calibri"/>
                        </a:rPr>
                        <a:t>Medicine</a:t>
                      </a:r>
                      <a:r>
                        <a:rPr lang="tr-TR" sz="1400" b="0" i="0" u="none" strike="noStrike" dirty="0">
                          <a:solidFill>
                            <a:srgbClr val="000000"/>
                          </a:solidFill>
                          <a:effectLst/>
                          <a:latin typeface="Calibri"/>
                        </a:rPr>
                        <a:t>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67208">
                <a:tc>
                  <a:txBody>
                    <a:bodyPr/>
                    <a:lstStyle/>
                    <a:p>
                      <a:pPr algn="l" fontAlgn="ctr"/>
                      <a:r>
                        <a:rPr lang="tr-TR" sz="1400" b="0" i="0" u="none" strike="noStrike">
                          <a:solidFill>
                            <a:srgbClr val="000000"/>
                          </a:solidFill>
                          <a:effectLst/>
                          <a:latin typeface="Calibri"/>
                        </a:rPr>
                        <a:t>10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MED4510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dirty="0" err="1">
                          <a:solidFill>
                            <a:srgbClr val="000000"/>
                          </a:solidFill>
                          <a:effectLst/>
                          <a:latin typeface="Calibri"/>
                        </a:rPr>
                        <a:t>Endocrinology</a:t>
                      </a:r>
                      <a:r>
                        <a:rPr lang="tr-TR" sz="1400" b="0" i="0" u="none" strike="noStrike" dirty="0">
                          <a:solidFill>
                            <a:srgbClr val="000000"/>
                          </a:solidFill>
                          <a:effectLst/>
                          <a:latin typeface="Calibri"/>
                        </a:rPr>
                        <a:t>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56206">
                <a:tc>
                  <a:txBody>
                    <a:bodyPr/>
                    <a:lstStyle/>
                    <a:p>
                      <a:pPr algn="l" fontAlgn="ctr"/>
                      <a:r>
                        <a:rPr lang="tr-TR" sz="1400" b="0" i="0" u="none" strike="noStrike">
                          <a:solidFill>
                            <a:srgbClr val="000000"/>
                          </a:solidFill>
                          <a:effectLst/>
                          <a:latin typeface="Calibri"/>
                        </a:rPr>
                        <a:t>11</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MED4511</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Family Medicine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56206">
                <a:tc>
                  <a:txBody>
                    <a:bodyPr/>
                    <a:lstStyle/>
                    <a:p>
                      <a:pPr algn="l" fontAlgn="ctr"/>
                      <a:r>
                        <a:rPr lang="tr-TR" sz="1400" b="0" i="0" u="none" strike="noStrike">
                          <a:solidFill>
                            <a:srgbClr val="000000"/>
                          </a:solidFill>
                          <a:effectLst/>
                          <a:latin typeface="Calibri"/>
                        </a:rPr>
                        <a:t>12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a:solidFill>
                            <a:srgbClr val="000000"/>
                          </a:solidFill>
                          <a:effectLst/>
                          <a:latin typeface="Calibri"/>
                        </a:rPr>
                        <a:t>MED4512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tr-TR" sz="1400" b="0" i="0" u="none" strike="noStrike" dirty="0" err="1">
                          <a:solidFill>
                            <a:srgbClr val="000000"/>
                          </a:solidFill>
                          <a:effectLst/>
                          <a:latin typeface="Calibri"/>
                        </a:rPr>
                        <a:t>Forensic</a:t>
                      </a:r>
                      <a:r>
                        <a:rPr lang="tr-TR" sz="1400" b="0" i="0" u="none" strike="noStrike" dirty="0">
                          <a:solidFill>
                            <a:srgbClr val="000000"/>
                          </a:solidFill>
                          <a:effectLst/>
                          <a:latin typeface="Calibri"/>
                        </a:rPr>
                        <a:t> </a:t>
                      </a:r>
                      <a:r>
                        <a:rPr lang="tr-TR" sz="1400" b="0" i="0" u="none" strike="noStrike" dirty="0" err="1">
                          <a:solidFill>
                            <a:srgbClr val="000000"/>
                          </a:solidFill>
                          <a:effectLst/>
                          <a:latin typeface="Calibri"/>
                        </a:rPr>
                        <a:t>Medicine</a:t>
                      </a:r>
                      <a:r>
                        <a:rPr lang="tr-TR" sz="1400" b="0" i="0" u="none" strike="noStrike" dirty="0">
                          <a:solidFill>
                            <a:srgbClr val="000000"/>
                          </a:solidFill>
                          <a:effectLst/>
                          <a:latin typeface="Calibri"/>
                        </a:rPr>
                        <a:t> I</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a:solidFill>
                            <a:srgbClr val="000000"/>
                          </a:solidFill>
                          <a:effectLst/>
                          <a:latin typeface="Calibri"/>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graphicFrame>
        <p:nvGraphicFramePr>
          <p:cNvPr id="3" name="Tablo 2"/>
          <p:cNvGraphicFramePr>
            <a:graphicFrameLocks noGrp="1"/>
          </p:cNvGraphicFramePr>
          <p:nvPr>
            <p:extLst>
              <p:ext uri="{D42A27DB-BD31-4B8C-83A1-F6EECF244321}">
                <p14:modId xmlns="" xmlns:p14="http://schemas.microsoft.com/office/powerpoint/2010/main" val="647242604"/>
              </p:ext>
            </p:extLst>
          </p:nvPr>
        </p:nvGraphicFramePr>
        <p:xfrm>
          <a:off x="673931" y="890284"/>
          <a:ext cx="9806499" cy="750570"/>
        </p:xfrm>
        <a:graphic>
          <a:graphicData uri="http://schemas.openxmlformats.org/drawingml/2006/table">
            <a:tbl>
              <a:tblPr/>
              <a:tblGrid>
                <a:gridCol w="44450"/>
                <a:gridCol w="1131148"/>
                <a:gridCol w="3163683"/>
                <a:gridCol w="1602461"/>
                <a:gridCol w="1602461"/>
                <a:gridCol w="1131148"/>
                <a:gridCol w="1131148"/>
              </a:tblGrid>
              <a:tr h="337059">
                <a:tc>
                  <a:txBody>
                    <a:bodyPr/>
                    <a:lstStyle/>
                    <a:p>
                      <a:pPr algn="l" fontAlgn="ctr"/>
                      <a:r>
                        <a:rPr lang="tr-TR" sz="8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2400" b="0" i="0" u="none" strike="noStrike" dirty="0" err="1">
                          <a:solidFill>
                            <a:srgbClr val="000000"/>
                          </a:solidFill>
                          <a:effectLst/>
                          <a:latin typeface="Calibri" panose="020F0502020204030204" pitchFamily="34" charset="0"/>
                        </a:rPr>
                        <a:t>MEDxxx</a:t>
                      </a:r>
                      <a:endParaRPr lang="tr-TR" sz="2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2400" b="0" i="0" u="none" strike="noStrike" dirty="0" err="1">
                          <a:solidFill>
                            <a:srgbClr val="000000"/>
                          </a:solidFill>
                          <a:effectLst/>
                          <a:latin typeface="Calibri" panose="020F0502020204030204" pitchFamily="34" charset="0"/>
                        </a:rPr>
                        <a:t>Phase</a:t>
                      </a:r>
                      <a:r>
                        <a:rPr lang="tr-TR" sz="2400" b="0" i="0" u="none" strike="noStrike" dirty="0">
                          <a:solidFill>
                            <a:srgbClr val="000000"/>
                          </a:solidFill>
                          <a:effectLst/>
                          <a:latin typeface="Calibri" panose="020F0502020204030204" pitchFamily="34" charset="0"/>
                        </a:rPr>
                        <a:t> 2: </a:t>
                      </a:r>
                      <a:r>
                        <a:rPr lang="tr-TR" sz="2400" b="0" i="0" u="none" strike="noStrike" dirty="0" err="1">
                          <a:solidFill>
                            <a:srgbClr val="000000"/>
                          </a:solidFill>
                          <a:effectLst/>
                          <a:latin typeface="Calibri" panose="020F0502020204030204" pitchFamily="34" charset="0"/>
                        </a:rPr>
                        <a:t>Elective</a:t>
                      </a:r>
                      <a:r>
                        <a:rPr lang="tr-TR" sz="2400" b="0" i="0" u="none" strike="noStrike" dirty="0">
                          <a:solidFill>
                            <a:srgbClr val="000000"/>
                          </a:solidFill>
                          <a:effectLst/>
                          <a:latin typeface="Calibri" panose="020F0502020204030204" pitchFamily="34" charset="0"/>
                        </a:rPr>
                        <a:t> </a:t>
                      </a:r>
                      <a:r>
                        <a:rPr lang="tr-TR" sz="2400" b="0" i="0" u="none" strike="noStrike" dirty="0" smtClean="0">
                          <a:solidFill>
                            <a:srgbClr val="000000"/>
                          </a:solidFill>
                          <a:effectLst/>
                          <a:latin typeface="Calibri" panose="020F0502020204030204" pitchFamily="34" charset="0"/>
                        </a:rPr>
                        <a:t>I</a:t>
                      </a:r>
                      <a:endParaRPr lang="tr-TR" sz="2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2400" b="0"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2400" b="0" i="0" u="none" strike="noStrike" dirty="0">
                          <a:solidFill>
                            <a:srgbClr val="000000"/>
                          </a:solidFill>
                          <a:effectLst/>
                          <a:latin typeface="Calibri" panose="020F0502020204030204" pitchFamily="34" charset="0"/>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2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2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r>
              <a:tr h="356888">
                <a:tc>
                  <a:txBody>
                    <a:bodyPr/>
                    <a:lstStyle/>
                    <a:p>
                      <a:pPr algn="l" fontAlgn="ctr"/>
                      <a:r>
                        <a:rPr lang="tr-TR" sz="8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ctr"/>
                      <a:r>
                        <a:rPr lang="tr-TR" sz="2400" b="0" i="0" u="none" strike="noStrike" dirty="0" err="1">
                          <a:solidFill>
                            <a:srgbClr val="000000"/>
                          </a:solidFill>
                          <a:effectLst/>
                          <a:latin typeface="Calibri" panose="020F0502020204030204" pitchFamily="34" charset="0"/>
                        </a:rPr>
                        <a:t>MEDxxx</a:t>
                      </a:r>
                      <a:endParaRPr lang="tr-TR" sz="2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ctr"/>
                      <a:r>
                        <a:rPr lang="tr-TR" sz="2400" b="0" i="0" u="none" strike="noStrike" dirty="0" err="1">
                          <a:solidFill>
                            <a:srgbClr val="000000"/>
                          </a:solidFill>
                          <a:effectLst/>
                          <a:latin typeface="Calibri" panose="020F0502020204030204" pitchFamily="34" charset="0"/>
                        </a:rPr>
                        <a:t>Phase</a:t>
                      </a:r>
                      <a:r>
                        <a:rPr lang="tr-TR" sz="2400" b="0" i="0" u="none" strike="noStrike" dirty="0">
                          <a:solidFill>
                            <a:srgbClr val="000000"/>
                          </a:solidFill>
                          <a:effectLst/>
                          <a:latin typeface="Calibri" panose="020F0502020204030204" pitchFamily="34" charset="0"/>
                        </a:rPr>
                        <a:t> 2: </a:t>
                      </a:r>
                      <a:r>
                        <a:rPr lang="tr-TR" sz="2400" b="0" i="0" u="none" strike="noStrike" dirty="0" err="1">
                          <a:solidFill>
                            <a:srgbClr val="000000"/>
                          </a:solidFill>
                          <a:effectLst/>
                          <a:latin typeface="Calibri" panose="020F0502020204030204" pitchFamily="34" charset="0"/>
                        </a:rPr>
                        <a:t>Elective</a:t>
                      </a:r>
                      <a:r>
                        <a:rPr lang="tr-TR" sz="2400" b="0" i="0" u="none" strike="noStrike" dirty="0">
                          <a:solidFill>
                            <a:srgbClr val="000000"/>
                          </a:solidFill>
                          <a:effectLst/>
                          <a:latin typeface="Calibri" panose="020F0502020204030204" pitchFamily="34" charset="0"/>
                        </a:rPr>
                        <a:t> </a:t>
                      </a:r>
                      <a:r>
                        <a:rPr lang="tr-TR" sz="2400" b="0" i="0" u="none" strike="noStrike" baseline="0" dirty="0" smtClean="0">
                          <a:solidFill>
                            <a:srgbClr val="000000"/>
                          </a:solidFill>
                          <a:effectLst/>
                          <a:latin typeface="Calibri" panose="020F0502020204030204" pitchFamily="34" charset="0"/>
                        </a:rPr>
                        <a:t> II</a:t>
                      </a:r>
                      <a:endParaRPr lang="tr-TR" sz="2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2400" b="0"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2400" b="0" i="0" u="none" strike="noStrike" dirty="0">
                          <a:solidFill>
                            <a:srgbClr val="000000"/>
                          </a:solidFill>
                          <a:effectLst/>
                          <a:latin typeface="Calibri" panose="020F0502020204030204" pitchFamily="34" charset="0"/>
                        </a:rPr>
                        <a:t>75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2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24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r>
            </a:tbl>
          </a:graphicData>
        </a:graphic>
      </p:graphicFrame>
      <p:sp>
        <p:nvSpPr>
          <p:cNvPr id="5" name="Dikdörtgen 4"/>
          <p:cNvSpPr/>
          <p:nvPr/>
        </p:nvSpPr>
        <p:spPr>
          <a:xfrm>
            <a:off x="1555212" y="4440523"/>
            <a:ext cx="7489372" cy="646331"/>
          </a:xfrm>
          <a:prstGeom prst="rect">
            <a:avLst/>
          </a:prstGeom>
        </p:spPr>
        <p:txBody>
          <a:bodyPr wrap="square">
            <a:spAutoFit/>
          </a:bodyPr>
          <a:lstStyle/>
          <a:p>
            <a:pPr>
              <a:defRPr/>
            </a:pPr>
            <a:endParaRPr lang="tr-TR" b="1" dirty="0">
              <a:solidFill>
                <a:srgbClr val="FF0000"/>
              </a:solidFill>
            </a:endParaRPr>
          </a:p>
          <a:p>
            <a:pPr>
              <a:defRPr/>
            </a:pPr>
            <a:endParaRPr lang="tr-TR" b="1" dirty="0">
              <a:solidFill>
                <a:srgbClr val="FF0000"/>
              </a:solidFill>
            </a:endParaRPr>
          </a:p>
        </p:txBody>
      </p:sp>
      <p:sp>
        <p:nvSpPr>
          <p:cNvPr id="6" name="Dikdörtgen 5"/>
          <p:cNvSpPr/>
          <p:nvPr/>
        </p:nvSpPr>
        <p:spPr>
          <a:xfrm>
            <a:off x="801857" y="1716258"/>
            <a:ext cx="9664505" cy="646331"/>
          </a:xfrm>
          <a:prstGeom prst="rect">
            <a:avLst/>
          </a:prstGeom>
        </p:spPr>
        <p:txBody>
          <a:bodyPr wrap="square">
            <a:spAutoFit/>
          </a:bodyPr>
          <a:lstStyle/>
          <a:p>
            <a:pPr algn="just"/>
            <a:r>
              <a:rPr lang="tr-TR" b="1" dirty="0">
                <a:solidFill>
                  <a:srgbClr val="FF0000"/>
                </a:solidFill>
              </a:rPr>
              <a:t>Herkes Kendi Grubuna </a:t>
            </a:r>
            <a:r>
              <a:rPr lang="tr-TR" b="1" dirty="0" smtClean="0">
                <a:solidFill>
                  <a:srgbClr val="FF0000"/>
                </a:solidFill>
              </a:rPr>
              <a:t>göre Seçmeli Dersini Seçecek, Her Seçmeli Stajın </a:t>
            </a:r>
            <a:r>
              <a:rPr lang="tr-TR" b="1" smtClean="0">
                <a:solidFill>
                  <a:srgbClr val="FF0000"/>
                </a:solidFill>
              </a:rPr>
              <a:t>kontenjanı 2’dir. </a:t>
            </a:r>
            <a:r>
              <a:rPr lang="tr-TR" b="1" dirty="0" smtClean="0">
                <a:solidFill>
                  <a:srgbClr val="FF0000"/>
                </a:solidFill>
              </a:rPr>
              <a:t>Ders Seçtikten sonra kontenjan dolu dediği zaman başka bir seçmeli dersi seçiniz.</a:t>
            </a:r>
            <a:endParaRPr lang="tr-TR" dirty="0">
              <a:solidFill>
                <a:srgbClr val="FF0000"/>
              </a:solidFill>
            </a:endParaRPr>
          </a:p>
        </p:txBody>
      </p:sp>
    </p:spTree>
    <p:extLst>
      <p:ext uri="{BB962C8B-B14F-4D97-AF65-F5344CB8AC3E}">
        <p14:creationId xmlns="" xmlns:p14="http://schemas.microsoft.com/office/powerpoint/2010/main" val="4217708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40848"/>
            <a:ext cx="10515600" cy="1325563"/>
          </a:xfrm>
        </p:spPr>
        <p:txBody>
          <a:bodyPr rtlCol="0">
            <a:normAutofit/>
          </a:bodyPr>
          <a:lstStyle/>
          <a:p>
            <a:pPr>
              <a:defRPr/>
            </a:pPr>
            <a:r>
              <a:rPr lang="tr-TR" sz="3600" b="1" dirty="0" smtClean="0"/>
              <a:t>Seçmeli Stajlarını Hastane dışında başka bir Hastane ya da Aile Sağlığı Merkezinde yapmak isteyen öğrenciler</a:t>
            </a:r>
          </a:p>
        </p:txBody>
      </p:sp>
      <p:sp>
        <p:nvSpPr>
          <p:cNvPr id="3" name="İçerik Yer Tutucusu 2"/>
          <p:cNvSpPr>
            <a:spLocks noGrp="1"/>
          </p:cNvSpPr>
          <p:nvPr>
            <p:ph idx="1"/>
          </p:nvPr>
        </p:nvSpPr>
        <p:spPr/>
        <p:txBody>
          <a:bodyPr rtlCol="0">
            <a:normAutofit fontScale="55000" lnSpcReduction="20000"/>
          </a:bodyPr>
          <a:lstStyle/>
          <a:p>
            <a:pPr>
              <a:defRPr/>
            </a:pPr>
            <a:r>
              <a:rPr lang="tr-TR" dirty="0" err="1" smtClean="0"/>
              <a:t>Med</a:t>
            </a:r>
            <a:r>
              <a:rPr lang="tr-TR" dirty="0" smtClean="0"/>
              <a:t> 4801-Seçmeli 1</a:t>
            </a:r>
          </a:p>
          <a:p>
            <a:pPr>
              <a:defRPr/>
            </a:pPr>
            <a:r>
              <a:rPr lang="tr-TR" dirty="0" err="1" smtClean="0"/>
              <a:t>Med</a:t>
            </a:r>
            <a:r>
              <a:rPr lang="tr-TR" dirty="0" smtClean="0"/>
              <a:t> </a:t>
            </a:r>
            <a:r>
              <a:rPr lang="tr-TR" dirty="0"/>
              <a:t>4</a:t>
            </a:r>
            <a:r>
              <a:rPr lang="tr-TR" dirty="0" smtClean="0"/>
              <a:t>802-Seçmeli 2 stajlarını seçecekler.</a:t>
            </a:r>
          </a:p>
          <a:p>
            <a:pPr marL="0" indent="0">
              <a:buNone/>
              <a:defRPr/>
            </a:pPr>
            <a:r>
              <a:rPr lang="tr-TR" dirty="0" smtClean="0"/>
              <a:t>Örnek 4801.1     4802.1</a:t>
            </a:r>
          </a:p>
          <a:p>
            <a:pPr marL="0" indent="0">
              <a:buNone/>
              <a:defRPr/>
            </a:pPr>
            <a:r>
              <a:rPr lang="tr-TR" dirty="0"/>
              <a:t> </a:t>
            </a:r>
            <a:r>
              <a:rPr lang="tr-TR" dirty="0" smtClean="0"/>
              <a:t>           4801.2     4802.2</a:t>
            </a:r>
          </a:p>
          <a:p>
            <a:pPr marL="0" indent="0">
              <a:buNone/>
              <a:defRPr/>
            </a:pPr>
            <a:r>
              <a:rPr lang="tr-TR" dirty="0"/>
              <a:t> </a:t>
            </a:r>
            <a:r>
              <a:rPr lang="tr-TR" dirty="0" smtClean="0"/>
              <a:t>           4801.3     4802.3</a:t>
            </a:r>
          </a:p>
          <a:p>
            <a:pPr marL="0" indent="0">
              <a:buNone/>
              <a:defRPr/>
            </a:pPr>
            <a:r>
              <a:rPr lang="tr-TR" dirty="0"/>
              <a:t> </a:t>
            </a:r>
            <a:r>
              <a:rPr lang="tr-TR" dirty="0" smtClean="0"/>
              <a:t>           4801.4     4802.4</a:t>
            </a:r>
            <a:endParaRPr lang="tr-TR" dirty="0"/>
          </a:p>
          <a:p>
            <a:pPr>
              <a:defRPr/>
            </a:pPr>
            <a:endParaRPr lang="tr-TR" dirty="0" smtClean="0"/>
          </a:p>
          <a:p>
            <a:pPr marL="0" indent="0">
              <a:buNone/>
              <a:defRPr/>
            </a:pPr>
            <a:r>
              <a:rPr lang="tr-TR" dirty="0" smtClean="0"/>
              <a:t>İstanbul içinde Aile Sağlığı Merkezinde </a:t>
            </a:r>
            <a:r>
              <a:rPr lang="tr-TR" dirty="0" err="1" smtClean="0"/>
              <a:t>ASM’de</a:t>
            </a:r>
            <a:r>
              <a:rPr lang="tr-TR" dirty="0" smtClean="0"/>
              <a:t> staj yapacak öğrenciler sadece </a:t>
            </a:r>
            <a:r>
              <a:rPr lang="tr-TR" b="1" dirty="0" smtClean="0"/>
              <a:t>PENDİK, KARTAL </a:t>
            </a:r>
            <a:r>
              <a:rPr lang="tr-TR" dirty="0" smtClean="0"/>
              <a:t>ve </a:t>
            </a:r>
            <a:r>
              <a:rPr lang="tr-TR" b="1" dirty="0" smtClean="0"/>
              <a:t>MALTEPE</a:t>
            </a:r>
            <a:r>
              <a:rPr lang="tr-TR" dirty="0" smtClean="0"/>
              <a:t> ilçelerinde yapabilirler.</a:t>
            </a:r>
          </a:p>
          <a:p>
            <a:pPr marL="0" indent="0">
              <a:buNone/>
              <a:defRPr/>
            </a:pPr>
            <a:r>
              <a:rPr lang="tr-TR" dirty="0" smtClean="0"/>
              <a:t>Başka bir Hastane ya da ASM’ de staj yapacak öğrenciler Tıp Fakültesi Evrak Kayıt Birimine Dilekçe ile hangi kurumda staj yapmak istediğini belirterek en geç 1 ay öncesinden başvurmaları gerekmektedir.</a:t>
            </a:r>
          </a:p>
          <a:p>
            <a:pPr marL="0" indent="0">
              <a:buNone/>
              <a:defRPr/>
            </a:pPr>
            <a:r>
              <a:rPr lang="tr-TR" dirty="0" smtClean="0"/>
              <a:t>Üst yazı yazıldıktan sonra ilgili yazıyı kendiniz, ilgili kuruma götürerek </a:t>
            </a:r>
            <a:r>
              <a:rPr lang="tr-TR" b="1" dirty="0" smtClean="0"/>
              <a:t>Kabul Kağıdı </a:t>
            </a:r>
            <a:r>
              <a:rPr lang="tr-TR" dirty="0" smtClean="0"/>
              <a:t>alıp</a:t>
            </a:r>
            <a:r>
              <a:rPr lang="tr-TR" b="1" dirty="0" smtClean="0"/>
              <a:t> Staj başlamadan en geç 1 hafta önce </a:t>
            </a:r>
            <a:r>
              <a:rPr lang="tr-TR" dirty="0" smtClean="0"/>
              <a:t>Tıp Fakültesi Eğitim Birimine  getirmeleri gerekmektedir.</a:t>
            </a:r>
          </a:p>
          <a:p>
            <a:pPr marL="0" indent="0">
              <a:buNone/>
              <a:defRPr/>
            </a:pPr>
            <a:r>
              <a:rPr lang="tr-TR" dirty="0" smtClean="0"/>
              <a:t>Staj yapacağınız Kuruma Tıp Fakültesinin Web sitesinden Öğrenci formlarının altında bulunan ilgili formu (ASM, Hastane, Yurt dışı) götürerek imzalı ve kaşeli şekilde ,staj bitiminden </a:t>
            </a:r>
            <a:r>
              <a:rPr lang="tr-TR" b="1" dirty="0" smtClean="0"/>
              <a:t>en geç 1 hafta </a:t>
            </a:r>
            <a:r>
              <a:rPr lang="tr-TR" dirty="0" smtClean="0"/>
              <a:t>içerisinde Tıp Fakültesi Ölçme-Değerlendirme Birimine ulaştırmanız gerekmektedir.</a:t>
            </a:r>
          </a:p>
          <a:p>
            <a:pPr marL="0" indent="0">
              <a:buNone/>
              <a:defRPr/>
            </a:pPr>
            <a:endParaRPr lang="tr-TR" dirty="0" smtClean="0"/>
          </a:p>
        </p:txBody>
      </p:sp>
    </p:spTree>
    <p:extLst>
      <p:ext uri="{BB962C8B-B14F-4D97-AF65-F5344CB8AC3E}">
        <p14:creationId xmlns="" xmlns:p14="http://schemas.microsoft.com/office/powerpoint/2010/main" val="2657979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1"/>
          <p:cNvSpPr>
            <a:spLocks noGrp="1"/>
          </p:cNvSpPr>
          <p:nvPr>
            <p:ph type="title"/>
          </p:nvPr>
        </p:nvSpPr>
        <p:spPr>
          <a:xfrm>
            <a:off x="2152650" y="365126"/>
            <a:ext cx="7886700" cy="1006475"/>
          </a:xfrm>
        </p:spPr>
        <p:txBody>
          <a:bodyPr>
            <a:noAutofit/>
          </a:bodyPr>
          <a:lstStyle/>
          <a:p>
            <a:pPr algn="ctr" eaLnBrk="1" hangingPunct="1"/>
            <a:r>
              <a:rPr lang="tr-TR" altLang="tr-TR" sz="3600" b="1" dirty="0" smtClean="0"/>
              <a:t>Seçmeli Stajlarını Yurt Dışında Seçmek İsteyen Öğrenciler</a:t>
            </a:r>
          </a:p>
        </p:txBody>
      </p:sp>
      <p:sp>
        <p:nvSpPr>
          <p:cNvPr id="9219" name="İçerik Yer Tutucusu 2"/>
          <p:cNvSpPr>
            <a:spLocks noGrp="1"/>
          </p:cNvSpPr>
          <p:nvPr>
            <p:ph idx="1"/>
          </p:nvPr>
        </p:nvSpPr>
        <p:spPr>
          <a:xfrm>
            <a:off x="2152650" y="1371601"/>
            <a:ext cx="7886700" cy="4805363"/>
          </a:xfrm>
        </p:spPr>
        <p:txBody>
          <a:bodyPr>
            <a:normAutofit fontScale="92500" lnSpcReduction="20000"/>
          </a:bodyPr>
          <a:lstStyle/>
          <a:p>
            <a:pPr eaLnBrk="1" hangingPunct="1">
              <a:defRPr/>
            </a:pPr>
            <a:r>
              <a:rPr lang="tr-TR" altLang="tr-TR" dirty="0"/>
              <a:t>4</a:t>
            </a:r>
            <a:r>
              <a:rPr lang="tr-TR" altLang="tr-TR" dirty="0" smtClean="0"/>
              <a:t>811-Seçmeli 1 Yurt Dışı Stajı</a:t>
            </a:r>
          </a:p>
          <a:p>
            <a:pPr eaLnBrk="1" hangingPunct="1">
              <a:defRPr/>
            </a:pPr>
            <a:r>
              <a:rPr lang="tr-TR" altLang="tr-TR" dirty="0"/>
              <a:t>4</a:t>
            </a:r>
            <a:r>
              <a:rPr lang="tr-TR" altLang="tr-TR" dirty="0" smtClean="0"/>
              <a:t>812-Seçmeli 2 Yurt Dışı Stajı</a:t>
            </a:r>
          </a:p>
          <a:p>
            <a:pPr marL="0" indent="0" eaLnBrk="1" hangingPunct="1">
              <a:buNone/>
              <a:defRPr/>
            </a:pPr>
            <a:r>
              <a:rPr lang="tr-TR" altLang="tr-TR" b="1" dirty="0" smtClean="0"/>
              <a:t>Örnek</a:t>
            </a:r>
            <a:r>
              <a:rPr lang="tr-TR" altLang="tr-TR" dirty="0" smtClean="0"/>
              <a:t> 4811.1        4812.1</a:t>
            </a:r>
          </a:p>
          <a:p>
            <a:pPr marL="0" indent="0" eaLnBrk="1" hangingPunct="1">
              <a:buNone/>
              <a:defRPr/>
            </a:pPr>
            <a:r>
              <a:rPr lang="tr-TR" altLang="tr-TR" dirty="0"/>
              <a:t> </a:t>
            </a:r>
            <a:r>
              <a:rPr lang="tr-TR" altLang="tr-TR" dirty="0" smtClean="0"/>
              <a:t>           4811.2        4812.2</a:t>
            </a:r>
          </a:p>
          <a:p>
            <a:pPr marL="0" indent="0" eaLnBrk="1" hangingPunct="1">
              <a:buNone/>
              <a:defRPr/>
            </a:pPr>
            <a:r>
              <a:rPr lang="tr-TR" altLang="tr-TR" dirty="0"/>
              <a:t> </a:t>
            </a:r>
            <a:r>
              <a:rPr lang="tr-TR" altLang="tr-TR" dirty="0" smtClean="0"/>
              <a:t>           4811.3        4812.3</a:t>
            </a:r>
          </a:p>
          <a:p>
            <a:pPr marL="0" indent="0" eaLnBrk="1" hangingPunct="1">
              <a:buNone/>
              <a:defRPr/>
            </a:pPr>
            <a:r>
              <a:rPr lang="tr-TR" altLang="tr-TR" dirty="0"/>
              <a:t> </a:t>
            </a:r>
            <a:r>
              <a:rPr lang="tr-TR" altLang="tr-TR" dirty="0" smtClean="0"/>
              <a:t>           4811.4        4812.4</a:t>
            </a:r>
          </a:p>
          <a:p>
            <a:pPr marL="0" indent="0" algn="just">
              <a:buNone/>
              <a:defRPr/>
            </a:pPr>
            <a:r>
              <a:rPr lang="tr-TR" altLang="tr-TR" sz="2200" dirty="0" smtClean="0"/>
              <a:t>Yine gruplarına göre seçim yapacak, Seçmeli stajlarını yurt dışında yapmak isteyen öğrenciler yurt dışından kabul kağıtlarını staja başlama tarihinden </a:t>
            </a:r>
            <a:r>
              <a:rPr lang="tr-TR" altLang="tr-TR" sz="2200" b="1" dirty="0" smtClean="0"/>
              <a:t>en geç 1 ay </a:t>
            </a:r>
            <a:r>
              <a:rPr lang="tr-TR" altLang="tr-TR" sz="2200" dirty="0" smtClean="0"/>
              <a:t>önce teslim etmeleri gerekmektedir. Yurt Dışı stajını ayarlayamayan  öğrenciler yurt dışı stajını yurt içi staj olarak değiştirebilmesi için yurt dışı ile yazıştığını, uğraştığını fakat kabul edilmediyse ya da sorun ne ise kanıtlamaları gerekmektedir. Sadece dilekçe ile yurt dışı stajını yurt içi stajına çeviremez bu durum da öğrencinin okulu uzamaktadır.  Bu yüzden seçmeli stajlarınızı seçerken </a:t>
            </a:r>
            <a:r>
              <a:rPr lang="tr-TR" altLang="tr-TR" sz="2200" b="1" u="sng" dirty="0" smtClean="0"/>
              <a:t>daha dikkatli davranmanız gerekmektedir</a:t>
            </a:r>
            <a:r>
              <a:rPr lang="tr-TR" altLang="tr-TR" sz="2200" dirty="0" smtClean="0"/>
              <a:t>.</a:t>
            </a:r>
          </a:p>
        </p:txBody>
      </p:sp>
    </p:spTree>
    <p:extLst>
      <p:ext uri="{BB962C8B-B14F-4D97-AF65-F5344CB8AC3E}">
        <p14:creationId xmlns="" xmlns:p14="http://schemas.microsoft.com/office/powerpoint/2010/main" val="1797119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878</Words>
  <Application>Microsoft Office PowerPoint</Application>
  <PresentationFormat>Özel</PresentationFormat>
  <Paragraphs>301</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Ders Seçmek için Kayıt Yenileme (ders seçme) işlemleri menüsüne tıklayınız.</vt:lpstr>
      <vt:lpstr>Dersler için Kayıt yenileme  ( ders seçme) menüsüne tıklayınız.</vt:lpstr>
      <vt:lpstr>2020 Müfredatına tabi olan öğrenciler tablodaki dersleri tıklayarak seçiniz.</vt:lpstr>
      <vt:lpstr>Herkes Kendi Grubuna göre Ders Seçimi yapacak (Seçmeli 1 dersini kendi grubuna göre seçecek) </vt:lpstr>
      <vt:lpstr>Herkes Kendi Grubuna göre Ders Seçimi yapacak  Seçmeli 1 Dersi için</vt:lpstr>
      <vt:lpstr>Herkes Kendi Grubuna göre Ders Seçimi yapacak  Seçmeli 2 Dersi için</vt:lpstr>
      <vt:lpstr>        Seçmeli ders havuzundan almak istediğiniz dersi ekleye tıklayınız. </vt:lpstr>
      <vt:lpstr>Seçmeli Stajlarını Hastane dışında başka bir Hastane ya da Aile Sağlığı Merkezinde yapmak isteyen öğrenciler</vt:lpstr>
      <vt:lpstr>Seçmeli Stajlarını Yurt Dışında Seçmek İsteyen Öğrenciler</vt:lpstr>
      <vt:lpstr>Slayt 10</vt:lpstr>
      <vt:lpstr>Slayt 11</vt:lpstr>
      <vt:lpstr>Öğrenci İşleri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Seçmek için Kayıt Yenileme (ders seçme) işlemleri menüsüne tıklayınız.</dc:title>
  <dc:creator>Suzan</dc:creator>
  <cp:lastModifiedBy>User</cp:lastModifiedBy>
  <cp:revision>44</cp:revision>
  <dcterms:created xsi:type="dcterms:W3CDTF">2017-09-05T05:48:52Z</dcterms:created>
  <dcterms:modified xsi:type="dcterms:W3CDTF">2022-08-18T19:00:35Z</dcterms:modified>
</cp:coreProperties>
</file>